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83" r:id="rId3"/>
    <p:sldId id="282" r:id="rId4"/>
    <p:sldId id="277" r:id="rId5"/>
    <p:sldId id="284" r:id="rId6"/>
    <p:sldId id="285" r:id="rId7"/>
    <p:sldId id="279" r:id="rId8"/>
    <p:sldId id="286" r:id="rId9"/>
    <p:sldId id="287" r:id="rId10"/>
    <p:sldId id="288" r:id="rId11"/>
    <p:sldId id="289" r:id="rId12"/>
    <p:sldId id="290" r:id="rId13"/>
    <p:sldId id="292" r:id="rId14"/>
    <p:sldId id="294" r:id="rId15"/>
    <p:sldId id="295" r:id="rId16"/>
    <p:sldId id="293" r:id="rId17"/>
    <p:sldId id="275" r:id="rId18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D60093"/>
    <a:srgbClr val="F2A5CF"/>
    <a:srgbClr val="F7BEDE"/>
    <a:srgbClr val="FF99CC"/>
    <a:srgbClr val="FF99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D7093-2B7B-4DA1-922C-F419AE9A0A54}" type="datetimeFigureOut">
              <a:rPr lang="en-US" smtClean="0"/>
              <a:pPr/>
              <a:t>9/28/2021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72924-7E08-4EDE-B784-644BECB0CA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620167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D7093-2B7B-4DA1-922C-F419AE9A0A54}" type="datetimeFigureOut">
              <a:rPr lang="en-US" smtClean="0"/>
              <a:pPr/>
              <a:t>9/28/2021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72924-7E08-4EDE-B784-644BECB0CA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287119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D7093-2B7B-4DA1-922C-F419AE9A0A54}" type="datetimeFigureOut">
              <a:rPr lang="en-US" smtClean="0"/>
              <a:pPr/>
              <a:t>9/28/2021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72924-7E08-4EDE-B784-644BECB0CA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332577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D7093-2B7B-4DA1-922C-F419AE9A0A54}" type="datetimeFigureOut">
              <a:rPr lang="en-US" smtClean="0"/>
              <a:pPr/>
              <a:t>9/28/2021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72924-7E08-4EDE-B784-644BECB0CA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60706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D7093-2B7B-4DA1-922C-F419AE9A0A54}" type="datetimeFigureOut">
              <a:rPr lang="en-US" smtClean="0"/>
              <a:pPr/>
              <a:t>9/28/2021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72924-7E08-4EDE-B784-644BECB0CA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893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D7093-2B7B-4DA1-922C-F419AE9A0A54}" type="datetimeFigureOut">
              <a:rPr lang="en-US" smtClean="0"/>
              <a:pPr/>
              <a:t>9/28/2021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72924-7E08-4EDE-B784-644BECB0CA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06464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D7093-2B7B-4DA1-922C-F419AE9A0A54}" type="datetimeFigureOut">
              <a:rPr lang="en-US" smtClean="0"/>
              <a:pPr/>
              <a:t>9/28/2021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72924-7E08-4EDE-B784-644BECB0CA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37088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D7093-2B7B-4DA1-922C-F419AE9A0A54}" type="datetimeFigureOut">
              <a:rPr lang="en-US" smtClean="0"/>
              <a:pPr/>
              <a:t>9/28/2021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72924-7E08-4EDE-B784-644BECB0CA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617412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D7093-2B7B-4DA1-922C-F419AE9A0A54}" type="datetimeFigureOut">
              <a:rPr lang="en-US" smtClean="0"/>
              <a:pPr/>
              <a:t>9/28/2021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72924-7E08-4EDE-B784-644BECB0CA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10968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D7093-2B7B-4DA1-922C-F419AE9A0A54}" type="datetimeFigureOut">
              <a:rPr lang="en-US" smtClean="0"/>
              <a:pPr/>
              <a:t>9/28/2021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72924-7E08-4EDE-B784-644BECB0CA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424313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D7093-2B7B-4DA1-922C-F419AE9A0A54}" type="datetimeFigureOut">
              <a:rPr lang="en-US" smtClean="0"/>
              <a:pPr/>
              <a:t>9/28/2021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72924-7E08-4EDE-B784-644BECB0CA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64462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2000"/>
            <a:lum/>
          </a:blip>
          <a:srcRect/>
          <a:stretch>
            <a:fillRect t="-2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4D7093-2B7B-4DA1-922C-F419AE9A0A54}" type="datetimeFigureOut">
              <a:rPr lang="en-US" smtClean="0"/>
              <a:pPr/>
              <a:t>9/28/2021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072924-7E08-4EDE-B784-644BECB0CA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880925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1720" y="274638"/>
            <a:ext cx="7056784" cy="1143000"/>
          </a:xfrm>
        </p:spPr>
        <p:txBody>
          <a:bodyPr>
            <a:noAutofit/>
          </a:bodyPr>
          <a:lstStyle/>
          <a:p>
            <a:r>
              <a:rPr lang="en-US" sz="3800" dirty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PINK OKTOBAR</a:t>
            </a:r>
            <a:br>
              <a:rPr lang="en-US" sz="3800" dirty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en-US" sz="3800" dirty="0" err="1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mesec</a:t>
            </a:r>
            <a:r>
              <a:rPr lang="en-US" sz="3800" dirty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en-US" sz="3800" dirty="0" err="1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borbe</a:t>
            </a:r>
            <a:r>
              <a:rPr lang="en-US" sz="3800" dirty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en-US" sz="3800" dirty="0" err="1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protiv</a:t>
            </a:r>
            <a:r>
              <a:rPr lang="sr-Latn-CS" sz="3800" dirty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raka dojke</a:t>
            </a:r>
            <a:endParaRPr lang="en-US" sz="3800" dirty="0">
              <a:solidFill>
                <a:srgbClr val="D60093"/>
              </a:solidFill>
              <a:latin typeface="Book Antiqua" panose="02040602050305030304" pitchFamily="18" charset="0"/>
            </a:endParaRPr>
          </a:p>
        </p:txBody>
      </p:sp>
      <p:sp>
        <p:nvSpPr>
          <p:cNvPr id="11" name="Title 4">
            <a:extLst>
              <a:ext uri="{FF2B5EF4-FFF2-40B4-BE49-F238E27FC236}">
                <a16:creationId xmlns:a16="http://schemas.microsoft.com/office/drawing/2014/main" xmlns="" id="{8987801D-C36A-4452-ACA6-478F47578FFA}"/>
              </a:ext>
            </a:extLst>
          </p:cNvPr>
          <p:cNvSpPr txBox="1">
            <a:spLocks/>
          </p:cNvSpPr>
          <p:nvPr/>
        </p:nvSpPr>
        <p:spPr>
          <a:xfrm>
            <a:off x="0" y="3733800"/>
            <a:ext cx="7056784" cy="21876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sz="2800" b="1" kern="0" dirty="0">
                <a:solidFill>
                  <a:srgbClr val="D60093"/>
                </a:solidFill>
                <a:latin typeface="Book Antiqua" panose="02040602050305030304" pitchFamily="18" charset="0"/>
              </a:rPr>
              <a:t/>
            </a:r>
            <a:br>
              <a:rPr lang="en-US" sz="2800" b="1" kern="0" dirty="0">
                <a:solidFill>
                  <a:srgbClr val="D60093"/>
                </a:solidFill>
                <a:latin typeface="Book Antiqua" panose="02040602050305030304" pitchFamily="18" charset="0"/>
              </a:rPr>
            </a:br>
            <a:r>
              <a:rPr lang="en-US" altLang="en-US" sz="2800" dirty="0" err="1">
                <a:solidFill>
                  <a:srgbClr val="D60093"/>
                </a:solidFill>
                <a:latin typeface="Book Antiqua" panose="02040602050305030304" pitchFamily="18" charset="0"/>
              </a:rPr>
              <a:t>Tvoj</a:t>
            </a:r>
            <a:r>
              <a:rPr lang="en-US" altLang="en-US" sz="2800" dirty="0">
                <a:solidFill>
                  <a:srgbClr val="D60093"/>
                </a:solidFill>
                <a:latin typeface="Book Antiqua" panose="02040602050305030304" pitchFamily="18" charset="0"/>
              </a:rPr>
              <a:t> </a:t>
            </a:r>
            <a:r>
              <a:rPr lang="sr-Latn-CS" altLang="en-US" sz="2800" dirty="0">
                <a:solidFill>
                  <a:srgbClr val="D60093"/>
                </a:solidFill>
                <a:latin typeface="Book Antiqua" panose="02040602050305030304" pitchFamily="18" charset="0"/>
              </a:rPr>
              <a:t>život zavisi od ranog otkrivanja!</a:t>
            </a:r>
          </a:p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sr-Latn-CS" altLang="en-US" sz="2800" dirty="0">
                <a:solidFill>
                  <a:srgbClr val="D60093"/>
                </a:solidFill>
                <a:latin typeface="Book Antiqua" panose="02040602050305030304" pitchFamily="18" charset="0"/>
              </a:rPr>
              <a:t>Jedan snimak – minut za sigurnost.</a:t>
            </a:r>
          </a:p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sr-Latn-CS" altLang="en-US" sz="2800" dirty="0">
                <a:solidFill>
                  <a:srgbClr val="D60093"/>
                </a:solidFill>
                <a:latin typeface="Book Antiqua" panose="02040602050305030304" pitchFamily="18" charset="0"/>
              </a:rPr>
              <a:t>Sačuvaj svoje zdravlje, odazovi se!</a:t>
            </a:r>
            <a:endParaRPr lang="en-US" altLang="en-US" sz="2800" dirty="0">
              <a:solidFill>
                <a:srgbClr val="D60093"/>
              </a:solidFill>
              <a:latin typeface="Book Antiqua" panose="02040602050305030304" pitchFamily="18" charset="0"/>
            </a:endParaRPr>
          </a:p>
          <a:p>
            <a:endParaRPr lang="en-US" sz="2800" b="1" dirty="0">
              <a:solidFill>
                <a:srgbClr val="D60093"/>
              </a:solidFill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79596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5000"/>
    </mc:Choice>
    <mc:Fallback>
      <p:transition spd="slow" advClick="0" advTm="15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1720" y="274638"/>
            <a:ext cx="7056784" cy="1143000"/>
          </a:xfrm>
        </p:spPr>
        <p:txBody>
          <a:bodyPr/>
          <a:lstStyle/>
          <a:p>
            <a:r>
              <a:rPr lang="x-none" dirty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Cilj obeležavanja</a:t>
            </a:r>
            <a:endParaRPr lang="en-US" dirty="0">
              <a:solidFill>
                <a:srgbClr val="D60093"/>
              </a:solidFill>
              <a:latin typeface="Book Antiqua" panose="02040602050305030304" pitchFamily="18" charset="0"/>
            </a:endParaRPr>
          </a:p>
        </p:txBody>
      </p:sp>
      <p:sp>
        <p:nvSpPr>
          <p:cNvPr id="10" name="Content Placeholder 7">
            <a:extLst>
              <a:ext uri="{FF2B5EF4-FFF2-40B4-BE49-F238E27FC236}">
                <a16:creationId xmlns:a16="http://schemas.microsoft.com/office/drawing/2014/main" xmlns="" id="{95D920F5-B3D2-4431-A0E8-60ED1A647E64}"/>
              </a:ext>
            </a:extLst>
          </p:cNvPr>
          <p:cNvSpPr txBox="1">
            <a:spLocks/>
          </p:cNvSpPr>
          <p:nvPr/>
        </p:nvSpPr>
        <p:spPr>
          <a:xfrm>
            <a:off x="304800" y="3276600"/>
            <a:ext cx="8003232" cy="2362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Clr>
                <a:srgbClr val="D60093"/>
              </a:buClr>
              <a:defRPr/>
            </a:pPr>
            <a:r>
              <a:rPr 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podizanje</a:t>
            </a:r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svesti</a:t>
            </a:r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javnosti</a:t>
            </a:r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i</a:t>
            </a:r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edukacija</a:t>
            </a:r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o </a:t>
            </a:r>
            <a:r>
              <a:rPr 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značaju</a:t>
            </a:r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prevencije</a:t>
            </a:r>
            <a:r>
              <a:rPr lang="sr-Latn-C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i</a:t>
            </a:r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ranog</a:t>
            </a:r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otkrivanja</a:t>
            </a:r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raka</a:t>
            </a:r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dojke</a:t>
            </a:r>
            <a:endParaRPr lang="en-US" sz="2400" dirty="0">
              <a:solidFill>
                <a:schemeClr val="tx1">
                  <a:lumMod val="50000"/>
                  <a:lumOff val="50000"/>
                </a:schemeClr>
              </a:solidFill>
              <a:latin typeface="Book Antiqua" panose="02040602050305030304" pitchFamily="18" charset="0"/>
            </a:endParaRPr>
          </a:p>
          <a:p>
            <a:pPr>
              <a:lnSpc>
                <a:spcPct val="150000"/>
              </a:lnSpc>
              <a:buClr>
                <a:srgbClr val="D60093"/>
              </a:buClr>
              <a:defRPr/>
            </a:pPr>
            <a:r>
              <a:rPr lang="sr-Latn-C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p</a:t>
            </a:r>
            <a:r>
              <a:rPr 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ru</a:t>
            </a:r>
            <a:r>
              <a:rPr lang="sr-Latn-C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ž</a:t>
            </a:r>
            <a:r>
              <a:rPr 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anje</a:t>
            </a:r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podr</a:t>
            </a:r>
            <a:r>
              <a:rPr lang="sr-Latn-C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š</a:t>
            </a:r>
            <a:r>
              <a:rPr 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ke</a:t>
            </a:r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sr-Latn-C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i palijativno zbrinjavanje </a:t>
            </a:r>
            <a:r>
              <a:rPr 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oboleli</a:t>
            </a:r>
            <a:r>
              <a:rPr lang="sr-Latn-C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h</a:t>
            </a:r>
            <a:endParaRPr lang="en-US" sz="2400" dirty="0">
              <a:solidFill>
                <a:schemeClr val="tx1">
                  <a:lumMod val="50000"/>
                  <a:lumOff val="50000"/>
                </a:schemeClr>
              </a:solidFill>
              <a:latin typeface="Book Antiqua" panose="02040602050305030304" pitchFamily="18" charset="0"/>
            </a:endParaRPr>
          </a:p>
          <a:p>
            <a:pPr algn="ctr">
              <a:buClr>
                <a:srgbClr val="D60093"/>
              </a:buClr>
            </a:pPr>
            <a:endParaRPr lang="en-US" sz="2400" dirty="0">
              <a:solidFill>
                <a:schemeClr val="tx1">
                  <a:lumMod val="50000"/>
                  <a:lumOff val="50000"/>
                </a:schemeClr>
              </a:solidFill>
              <a:latin typeface="Book Antiqua" panose="02040602050305030304" pitchFamily="18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075C7BD7-1CA1-4A54-8000-9CD764846EEC}"/>
              </a:ext>
            </a:extLst>
          </p:cNvPr>
          <p:cNvSpPr/>
          <p:nvPr/>
        </p:nvSpPr>
        <p:spPr>
          <a:xfrm>
            <a:off x="1066800" y="5486400"/>
            <a:ext cx="7010400" cy="5917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sr-Latn-CS" sz="2400" dirty="0">
                <a:solidFill>
                  <a:srgbClr val="D60093"/>
                </a:solidFill>
                <a:latin typeface="Book Antiqua" panose="02040602050305030304" pitchFamily="18" charset="0"/>
              </a:rPr>
              <a:t>P</a:t>
            </a:r>
            <a:r>
              <a:rPr lang="en-US" sz="2400" dirty="0" err="1">
                <a:solidFill>
                  <a:srgbClr val="D60093"/>
                </a:solidFill>
                <a:latin typeface="Book Antiqua" panose="02040602050305030304" pitchFamily="18" charset="0"/>
              </a:rPr>
              <a:t>revencija</a:t>
            </a:r>
            <a:r>
              <a:rPr lang="en-US" sz="2400" dirty="0">
                <a:solidFill>
                  <a:srgbClr val="D60093"/>
                </a:solidFill>
                <a:latin typeface="Book Antiqua" panose="02040602050305030304" pitchFamily="18" charset="0"/>
              </a:rPr>
              <a:t> je </a:t>
            </a:r>
            <a:r>
              <a:rPr lang="en-US" sz="2400" dirty="0" err="1">
                <a:solidFill>
                  <a:srgbClr val="D60093"/>
                </a:solidFill>
                <a:latin typeface="Book Antiqua" panose="02040602050305030304" pitchFamily="18" charset="0"/>
              </a:rPr>
              <a:t>mogu</a:t>
            </a:r>
            <a:r>
              <a:rPr lang="sr-Latn-CS" sz="2400" dirty="0">
                <a:solidFill>
                  <a:srgbClr val="D60093"/>
                </a:solidFill>
                <a:latin typeface="Book Antiqua" panose="02040602050305030304" pitchFamily="18" charset="0"/>
              </a:rPr>
              <a:t>ća i to je </a:t>
            </a:r>
            <a:r>
              <a:rPr lang="en-US" sz="2400" dirty="0" err="1">
                <a:solidFill>
                  <a:srgbClr val="D60093"/>
                </a:solidFill>
                <a:latin typeface="Book Antiqua" panose="02040602050305030304" pitchFamily="18" charset="0"/>
              </a:rPr>
              <a:t>najbolji</a:t>
            </a:r>
            <a:r>
              <a:rPr lang="en-US" sz="2400" dirty="0">
                <a:solidFill>
                  <a:srgbClr val="D60093"/>
                </a:solidFill>
                <a:latin typeface="Book Antiqua" panose="02040602050305030304" pitchFamily="18" charset="0"/>
              </a:rPr>
              <a:t> </a:t>
            </a:r>
            <a:r>
              <a:rPr lang="en-US" sz="2400" dirty="0" err="1">
                <a:solidFill>
                  <a:srgbClr val="D60093"/>
                </a:solidFill>
                <a:latin typeface="Book Antiqua" panose="02040602050305030304" pitchFamily="18" charset="0"/>
              </a:rPr>
              <a:t>način</a:t>
            </a:r>
            <a:r>
              <a:rPr lang="en-US" sz="2400" dirty="0">
                <a:solidFill>
                  <a:srgbClr val="D60093"/>
                </a:solidFill>
                <a:latin typeface="Book Antiqua" panose="02040602050305030304" pitchFamily="18" charset="0"/>
              </a:rPr>
              <a:t> </a:t>
            </a:r>
            <a:r>
              <a:rPr lang="en-US" sz="2400" dirty="0" err="1">
                <a:solidFill>
                  <a:srgbClr val="D60093"/>
                </a:solidFill>
                <a:latin typeface="Book Antiqua" panose="02040602050305030304" pitchFamily="18" charset="0"/>
              </a:rPr>
              <a:t>lečenja</a:t>
            </a:r>
            <a:r>
              <a:rPr lang="sr-Latn-CS" sz="2400" dirty="0">
                <a:solidFill>
                  <a:srgbClr val="D60093"/>
                </a:solidFill>
                <a:latin typeface="Book Antiqua" panose="02040602050305030304" pitchFamily="18" charset="0"/>
              </a:rPr>
              <a:t>!</a:t>
            </a:r>
            <a:endParaRPr lang="en-US" sz="2400" dirty="0">
              <a:solidFill>
                <a:srgbClr val="D60093"/>
              </a:solidFill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3284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5000"/>
    </mc:Choice>
    <mc:Fallback>
      <p:transition spd="slow" advClick="0" advTm="15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1720" y="274638"/>
            <a:ext cx="7056784" cy="1143000"/>
          </a:xfrm>
        </p:spPr>
        <p:txBody>
          <a:bodyPr/>
          <a:lstStyle/>
          <a:p>
            <a:r>
              <a:rPr lang="sr-Latn-CS" dirty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Zastupljenost raka dojke</a:t>
            </a:r>
            <a:endParaRPr lang="en-US" dirty="0">
              <a:solidFill>
                <a:srgbClr val="D60093"/>
              </a:solidFill>
              <a:latin typeface="Book Antiqua" panose="02040602050305030304" pitchFamily="18" charset="0"/>
            </a:endParaRPr>
          </a:p>
        </p:txBody>
      </p:sp>
      <p:sp>
        <p:nvSpPr>
          <p:cNvPr id="10" name="Content Placeholder 7">
            <a:extLst>
              <a:ext uri="{FF2B5EF4-FFF2-40B4-BE49-F238E27FC236}">
                <a16:creationId xmlns:a16="http://schemas.microsoft.com/office/drawing/2014/main" xmlns="" id="{95D920F5-B3D2-4431-A0E8-60ED1A647E64}"/>
              </a:ext>
            </a:extLst>
          </p:cNvPr>
          <p:cNvSpPr txBox="1">
            <a:spLocks/>
          </p:cNvSpPr>
          <p:nvPr/>
        </p:nvSpPr>
        <p:spPr>
          <a:xfrm>
            <a:off x="304800" y="3124200"/>
            <a:ext cx="8003232" cy="311731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Clr>
                <a:srgbClr val="D60093"/>
              </a:buClr>
            </a:pP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1 od 4 maligne bolesti kod žena je rak dojke</a:t>
            </a:r>
          </a:p>
          <a:p>
            <a:pPr>
              <a:lnSpc>
                <a:spcPct val="150000"/>
              </a:lnSpc>
              <a:buClr>
                <a:srgbClr val="D60093"/>
              </a:buClr>
            </a:pPr>
            <a:r>
              <a:rPr lang="en-US" alt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godi</a:t>
            </a:r>
            <a:r>
              <a:rPr lang="sr-Latn-CS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šnje</a:t>
            </a:r>
            <a:r>
              <a:rPr lang="en-US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u </a:t>
            </a:r>
            <a:r>
              <a:rPr lang="en-US" alt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svetu</a:t>
            </a:r>
            <a:r>
              <a:rPr lang="en-US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2,2 </a:t>
            </a:r>
            <a:r>
              <a:rPr lang="en-US" alt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milion</a:t>
            </a:r>
            <a:r>
              <a:rPr lang="en-US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alt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novih</a:t>
            </a:r>
            <a:r>
              <a:rPr lang="en-US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alt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slučajeva</a:t>
            </a:r>
            <a:r>
              <a:rPr lang="en-US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alt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raka</a:t>
            </a:r>
            <a:r>
              <a:rPr lang="en-US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alt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dojke</a:t>
            </a:r>
            <a:endParaRPr lang="en-US" altLang="en-US" sz="2400" dirty="0">
              <a:solidFill>
                <a:schemeClr val="tx1">
                  <a:lumMod val="50000"/>
                  <a:lumOff val="50000"/>
                </a:schemeClr>
              </a:solidFill>
              <a:latin typeface="Book Antiqua" panose="02040602050305030304" pitchFamily="18" charset="0"/>
            </a:endParaRPr>
          </a:p>
          <a:p>
            <a:pPr>
              <a:lnSpc>
                <a:spcPct val="150000"/>
              </a:lnSpc>
              <a:buClr>
                <a:srgbClr val="D60093"/>
              </a:buClr>
            </a:pPr>
            <a:r>
              <a:rPr lang="sr-Latn-CS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godišnje </a:t>
            </a:r>
            <a:r>
              <a:rPr lang="en-US" alt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umr</a:t>
            </a:r>
            <a:r>
              <a:rPr lang="sr-Latn-CS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e </a:t>
            </a:r>
            <a:r>
              <a:rPr lang="en-US" alt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preko</a:t>
            </a:r>
            <a:r>
              <a:rPr lang="en-US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680 </a:t>
            </a:r>
            <a:r>
              <a:rPr lang="en-US" alt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hiljada</a:t>
            </a:r>
            <a:r>
              <a:rPr lang="en-US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alt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žena</a:t>
            </a:r>
            <a:endParaRPr lang="en-US" altLang="en-US" sz="2400" dirty="0">
              <a:solidFill>
                <a:schemeClr val="tx1">
                  <a:lumMod val="50000"/>
                  <a:lumOff val="50000"/>
                </a:schemeClr>
              </a:solidFill>
              <a:latin typeface="Book Antiqua" panose="02040602050305030304" pitchFamily="18" charset="0"/>
            </a:endParaRPr>
          </a:p>
          <a:p>
            <a:pPr>
              <a:lnSpc>
                <a:spcPct val="150000"/>
              </a:lnSpc>
              <a:buClr>
                <a:srgbClr val="D60093"/>
              </a:buClr>
            </a:pPr>
            <a:r>
              <a:rPr lang="x-none" altLang="en-US" sz="2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danas u svetu živi preko 6 miliona žena sa rakom dojke</a:t>
            </a:r>
            <a:endParaRPr lang="en-GB" altLang="en-US" sz="2400" kern="0" dirty="0">
              <a:solidFill>
                <a:schemeClr val="tx1">
                  <a:lumMod val="50000"/>
                  <a:lumOff val="50000"/>
                </a:schemeClr>
              </a:solidFill>
              <a:latin typeface="Book Antiqua" panose="02040602050305030304" pitchFamily="18" charset="0"/>
            </a:endParaRPr>
          </a:p>
          <a:p>
            <a:pPr>
              <a:lnSpc>
                <a:spcPct val="150000"/>
              </a:lnSpc>
              <a:buClr>
                <a:srgbClr val="D60093"/>
              </a:buClr>
            </a:pPr>
            <a:endParaRPr lang="en-US" altLang="en-US" sz="2400" dirty="0">
              <a:solidFill>
                <a:schemeClr val="tx1">
                  <a:lumMod val="50000"/>
                  <a:lumOff val="50000"/>
                </a:schemeClr>
              </a:solidFill>
              <a:latin typeface="Book Antiqua" panose="02040602050305030304" pitchFamily="18" charset="0"/>
            </a:endParaRPr>
          </a:p>
          <a:p>
            <a:pPr algn="ctr">
              <a:buClr>
                <a:srgbClr val="D60093"/>
              </a:buClr>
            </a:pPr>
            <a:endParaRPr lang="en-US" sz="2400" dirty="0">
              <a:solidFill>
                <a:schemeClr val="tx1">
                  <a:lumMod val="50000"/>
                  <a:lumOff val="50000"/>
                </a:schemeClr>
              </a:solidFill>
              <a:latin typeface="Book Antiqua" panose="02040602050305030304" pitchFamily="18" charset="0"/>
            </a:endParaRPr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xmlns="" id="{50512FA4-1B29-4714-9763-9585339745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7675" y="6553200"/>
            <a:ext cx="615632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>
              <a:defRPr/>
            </a:pP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  <a:cs typeface="Arial" pitchFamily="34" charset="0"/>
              </a:rPr>
              <a:t>Izvor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  <a:cs typeface="Arial" pitchFamily="34" charset="0"/>
              </a:rPr>
              <a:t>: World Health Organization</a:t>
            </a:r>
            <a:r>
              <a:rPr lang="sr-Latn-C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  <a:cs typeface="Arial" pitchFamily="34" charset="0"/>
              </a:rPr>
              <a:t>.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  <a:cs typeface="Arial" pitchFamily="34" charset="0"/>
              </a:rPr>
              <a:t> </a:t>
            </a:r>
            <a:r>
              <a:rPr lang="sr-Latn-C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  <a:cs typeface="Arial" pitchFamily="34" charset="0"/>
              </a:rPr>
              <a:t>GLOBOCAN 2018. i 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  <a:cs typeface="Arial" pitchFamily="34" charset="0"/>
              </a:rPr>
              <a:t>20</a:t>
            </a:r>
            <a:r>
              <a:rPr lang="x-none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  <a:cs typeface="Arial" pitchFamily="34" charset="0"/>
              </a:rPr>
              <a:t>20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  <a:cs typeface="Arial" pitchFamily="34" charset="0"/>
              </a:rPr>
              <a:t>. </a:t>
            </a:r>
            <a:endParaRPr lang="en-GB" sz="1200" dirty="0">
              <a:solidFill>
                <a:schemeClr val="tx1">
                  <a:lumMod val="50000"/>
                  <a:lumOff val="50000"/>
                </a:schemeClr>
              </a:solidFill>
              <a:latin typeface="Book Antiqua" panose="020406020503050303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51040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5000"/>
    </mc:Choice>
    <mc:Fallback>
      <p:transition spd="slow" advClick="0" advTm="15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xmlns="" id="{D5BF1AFE-FB7C-4649-AA8E-CCF07A20B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1720" y="274638"/>
            <a:ext cx="7056784" cy="1143000"/>
          </a:xfrm>
        </p:spPr>
        <p:txBody>
          <a:bodyPr/>
          <a:lstStyle/>
          <a:p>
            <a:r>
              <a:rPr lang="sr-Latn-CS" dirty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Zastupljenost raka dojke</a:t>
            </a:r>
            <a:endParaRPr lang="en-US" dirty="0">
              <a:solidFill>
                <a:srgbClr val="D60093"/>
              </a:solidFill>
              <a:latin typeface="Book Antiqua" panose="02040602050305030304" pitchFamily="18" charset="0"/>
            </a:endParaRPr>
          </a:p>
        </p:txBody>
      </p:sp>
      <p:sp>
        <p:nvSpPr>
          <p:cNvPr id="11" name="Content Placeholder 7">
            <a:extLst>
              <a:ext uri="{FF2B5EF4-FFF2-40B4-BE49-F238E27FC236}">
                <a16:creationId xmlns:a16="http://schemas.microsoft.com/office/drawing/2014/main" xmlns="" id="{6AC87C34-2487-4286-B69C-03254DBE1E32}"/>
              </a:ext>
            </a:extLst>
          </p:cNvPr>
          <p:cNvSpPr txBox="1">
            <a:spLocks/>
          </p:cNvSpPr>
          <p:nvPr/>
        </p:nvSpPr>
        <p:spPr>
          <a:xfrm>
            <a:off x="304800" y="2819400"/>
            <a:ext cx="8003232" cy="311731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Clr>
                <a:srgbClr val="D60093"/>
              </a:buClr>
              <a:buFontTx/>
              <a:buChar char="•"/>
              <a:defRPr/>
            </a:pPr>
            <a:r>
              <a:rPr lang="en-GB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stopa</a:t>
            </a:r>
            <a:r>
              <a:rPr lang="en-GB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sr-Latn-C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oboljevanja</a:t>
            </a:r>
            <a:r>
              <a:rPr lang="en-GB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u WN </a:t>
            </a:r>
            <a:r>
              <a:rPr lang="en-GB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Evropi</a:t>
            </a:r>
            <a:r>
              <a:rPr lang="en-GB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9</a:t>
            </a:r>
            <a:r>
              <a:rPr lang="x-none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0</a:t>
            </a:r>
            <a:r>
              <a:rPr lang="en-GB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,</a:t>
            </a:r>
            <a:r>
              <a:rPr lang="x-none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7</a:t>
            </a:r>
            <a:r>
              <a:rPr lang="en-GB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/100.000</a:t>
            </a:r>
            <a:endParaRPr lang="sr-Latn-CS" sz="2400" dirty="0">
              <a:solidFill>
                <a:schemeClr val="tx1">
                  <a:lumMod val="50000"/>
                  <a:lumOff val="50000"/>
                </a:schemeClr>
              </a:solidFill>
              <a:latin typeface="Book Antiqua" panose="02040602050305030304" pitchFamily="18" charset="0"/>
            </a:endParaRPr>
          </a:p>
          <a:p>
            <a:pPr>
              <a:lnSpc>
                <a:spcPct val="150000"/>
              </a:lnSpc>
              <a:buClr>
                <a:srgbClr val="D60093"/>
              </a:buClr>
              <a:buFontTx/>
              <a:buChar char="•"/>
              <a:defRPr/>
            </a:pPr>
            <a:r>
              <a:rPr lang="en-GB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stopa</a:t>
            </a:r>
            <a:r>
              <a:rPr lang="en-GB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sr-Latn-C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oboljevanja</a:t>
            </a:r>
            <a:r>
              <a:rPr lang="en-GB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u </a:t>
            </a:r>
            <a:r>
              <a:rPr lang="en-GB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Srbiji</a:t>
            </a:r>
            <a:r>
              <a:rPr lang="en-GB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72,1/100.000</a:t>
            </a:r>
          </a:p>
          <a:p>
            <a:pPr>
              <a:lnSpc>
                <a:spcPct val="150000"/>
              </a:lnSpc>
              <a:buClr>
                <a:srgbClr val="D60093"/>
              </a:buClr>
              <a:buFontTx/>
              <a:buChar char="•"/>
              <a:defRPr/>
            </a:pPr>
            <a:r>
              <a:rPr lang="en-GB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stopa</a:t>
            </a:r>
            <a:r>
              <a:rPr lang="en-GB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GB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oboljevanja</a:t>
            </a:r>
            <a:r>
              <a:rPr lang="en-GB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u SBO 83,9/100.000</a:t>
            </a:r>
            <a:endParaRPr lang="sr-Latn-CS" sz="2400" dirty="0">
              <a:solidFill>
                <a:schemeClr val="tx1">
                  <a:lumMod val="50000"/>
                  <a:lumOff val="50000"/>
                </a:schemeClr>
              </a:solidFill>
              <a:latin typeface="Book Antiqua" panose="02040602050305030304" pitchFamily="18" charset="0"/>
            </a:endParaRPr>
          </a:p>
          <a:p>
            <a:pPr>
              <a:lnSpc>
                <a:spcPct val="150000"/>
              </a:lnSpc>
              <a:buClr>
                <a:srgbClr val="D60093"/>
              </a:buClr>
              <a:buFontTx/>
              <a:buChar char="•"/>
              <a:defRPr/>
            </a:pPr>
            <a:r>
              <a:rPr 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stopa</a:t>
            </a:r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sr-Latn-C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smrtnosti u</a:t>
            </a:r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WN </a:t>
            </a:r>
            <a:r>
              <a:rPr 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Evropi</a:t>
            </a:r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15,</a:t>
            </a:r>
            <a:r>
              <a:rPr lang="x-none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6</a:t>
            </a:r>
            <a:r>
              <a:rPr lang="sr-Latn-C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/100 000</a:t>
            </a:r>
          </a:p>
          <a:p>
            <a:pPr>
              <a:lnSpc>
                <a:spcPct val="150000"/>
              </a:lnSpc>
              <a:buClr>
                <a:srgbClr val="D60093"/>
              </a:buClr>
              <a:buFontTx/>
              <a:buChar char="•"/>
              <a:defRPr/>
            </a:pPr>
            <a:r>
              <a:rPr 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stopa</a:t>
            </a:r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sr-Latn-C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smrtnosti u</a:t>
            </a:r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Srbiji</a:t>
            </a:r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20</a:t>
            </a:r>
            <a:r>
              <a:rPr lang="sr-Latn-C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,</a:t>
            </a:r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0/100.000</a:t>
            </a:r>
          </a:p>
          <a:p>
            <a:pPr>
              <a:lnSpc>
                <a:spcPct val="150000"/>
              </a:lnSpc>
              <a:buClr>
                <a:srgbClr val="D60093"/>
              </a:buClr>
              <a:buFontTx/>
              <a:buChar char="•"/>
              <a:defRPr/>
            </a:pPr>
            <a:r>
              <a:rPr 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stopa</a:t>
            </a:r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smrtnosti</a:t>
            </a:r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u SBO 30,0/100.000</a:t>
            </a:r>
          </a:p>
          <a:p>
            <a:pPr>
              <a:lnSpc>
                <a:spcPct val="150000"/>
              </a:lnSpc>
              <a:buClr>
                <a:srgbClr val="D60093"/>
              </a:buClr>
            </a:pPr>
            <a:endParaRPr lang="en-US" altLang="en-US" sz="2400" dirty="0">
              <a:solidFill>
                <a:schemeClr val="tx1">
                  <a:lumMod val="50000"/>
                  <a:lumOff val="50000"/>
                </a:schemeClr>
              </a:solidFill>
              <a:latin typeface="Book Antiqua" panose="02040602050305030304" pitchFamily="18" charset="0"/>
            </a:endParaRPr>
          </a:p>
          <a:p>
            <a:pPr algn="ctr">
              <a:buClr>
                <a:srgbClr val="D60093"/>
              </a:buClr>
            </a:pPr>
            <a:endParaRPr lang="en-US" sz="2400" dirty="0">
              <a:solidFill>
                <a:schemeClr val="tx1">
                  <a:lumMod val="50000"/>
                  <a:lumOff val="50000"/>
                </a:schemeClr>
              </a:solidFill>
              <a:latin typeface="Book Antiqua" panose="02040602050305030304" pitchFamily="18" charset="0"/>
            </a:endParaRPr>
          </a:p>
        </p:txBody>
      </p:sp>
      <p:sp>
        <p:nvSpPr>
          <p:cNvPr id="12" name="TextBox 4">
            <a:extLst>
              <a:ext uri="{FF2B5EF4-FFF2-40B4-BE49-F238E27FC236}">
                <a16:creationId xmlns:a16="http://schemas.microsoft.com/office/drawing/2014/main" xmlns="" id="{508A02CD-DE54-4247-8A0E-4E6E776D41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6581001"/>
            <a:ext cx="76200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eaLnBrk="1" hangingPunct="1">
              <a:defRPr/>
            </a:pP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  <a:cs typeface="Arial" pitchFamily="34" charset="0"/>
              </a:rPr>
              <a:t>Izvor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  <a:cs typeface="Arial" pitchFamily="34" charset="0"/>
              </a:rPr>
              <a:t>: </a:t>
            </a:r>
            <a:r>
              <a:rPr lang="sr-Latn-C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  <a:cs typeface="Arial" pitchFamily="34" charset="0"/>
              </a:rPr>
              <a:t>GLOBOCAN 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  <a:cs typeface="Arial" pitchFamily="34" charset="0"/>
              </a:rPr>
              <a:t>2018.</a:t>
            </a:r>
            <a:r>
              <a:rPr lang="sr-Latn-C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  <a:cs typeface="Arial" pitchFamily="34" charset="0"/>
              </a:rPr>
              <a:t> 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  <a:cs typeface="Arial" pitchFamily="34" charset="0"/>
              </a:rPr>
              <a:t>WORLD&amp;EURO</a:t>
            </a:r>
            <a:r>
              <a:rPr lang="sr-Latn-C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  <a:cs typeface="Arial" pitchFamily="34" charset="0"/>
              </a:rPr>
              <a:t>; 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  <a:cs typeface="Arial" pitchFamily="34" charset="0"/>
              </a:rPr>
              <a:t>IZJZ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  <a:cs typeface="Arial" pitchFamily="34" charset="0"/>
              </a:rPr>
              <a:t>Srbije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  <a:cs typeface="Arial" pitchFamily="34" charset="0"/>
              </a:rPr>
              <a:t>.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  <a:cs typeface="Arial" pitchFamily="34" charset="0"/>
              </a:rPr>
              <a:t>Registar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  <a:cs typeface="Arial" pitchFamily="34" charset="0"/>
              </a:rPr>
              <a:t> za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  <a:cs typeface="Arial" pitchFamily="34" charset="0"/>
              </a:rPr>
              <a:t>rak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  <a:cs typeface="Arial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  <a:cs typeface="Arial" pitchFamily="34" charset="0"/>
              </a:rPr>
              <a:t>Srbije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  <a:cs typeface="Arial" pitchFamily="34" charset="0"/>
              </a:rPr>
              <a:t> 2018.  </a:t>
            </a:r>
            <a:endParaRPr lang="en-GB" sz="1200" dirty="0">
              <a:solidFill>
                <a:schemeClr val="tx1">
                  <a:lumMod val="50000"/>
                  <a:lumOff val="50000"/>
                </a:schemeClr>
              </a:solidFill>
              <a:latin typeface="Book Antiqua" panose="020406020503050303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6213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5000"/>
    </mc:Choice>
    <mc:Fallback>
      <p:transition spd="slow" advTm="15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>
            <a:extLst>
              <a:ext uri="{FF2B5EF4-FFF2-40B4-BE49-F238E27FC236}">
                <a16:creationId xmlns:a16="http://schemas.microsoft.com/office/drawing/2014/main" xmlns="" id="{EA671173-B2FA-44BF-8DDC-57D498FEDF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81000" y="3537992"/>
            <a:ext cx="7056784" cy="187220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Clr>
                <a:srgbClr val="D60093"/>
              </a:buClr>
            </a:pPr>
            <a:r>
              <a:rPr lang="en-US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2018.</a:t>
            </a:r>
            <a:r>
              <a:rPr lang="sr-Latn-CS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u </a:t>
            </a: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Srbiji </a:t>
            </a:r>
            <a:r>
              <a:rPr 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obolela</a:t>
            </a:r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4561 </a:t>
            </a:r>
            <a:r>
              <a:rPr lang="x-none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ž</a:t>
            </a:r>
            <a:r>
              <a:rPr 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ena</a:t>
            </a:r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x-none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i</a:t>
            </a:r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77 mu</a:t>
            </a:r>
            <a:r>
              <a:rPr lang="x-none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škaraca</a:t>
            </a:r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, a </a:t>
            </a:r>
            <a:r>
              <a:rPr 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umrla</a:t>
            </a:r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1691 </a:t>
            </a:r>
            <a:r>
              <a:rPr 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žen</a:t>
            </a:r>
            <a:r>
              <a:rPr lang="x-none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a i 29 muškaraca</a:t>
            </a:r>
          </a:p>
          <a:p>
            <a:pPr>
              <a:lnSpc>
                <a:spcPct val="150000"/>
              </a:lnSpc>
              <a:buClr>
                <a:srgbClr val="D60093"/>
              </a:buClr>
            </a:pP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20</a:t>
            </a:r>
            <a:r>
              <a:rPr lang="en-US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20</a:t>
            </a: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. u OB Subotica lečeno 112 žena, a iste godine bitku izgubile 5</a:t>
            </a:r>
            <a:r>
              <a:rPr lang="en-US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3</a:t>
            </a: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žene</a:t>
            </a:r>
            <a:endParaRPr lang="en-US" sz="2400" dirty="0">
              <a:solidFill>
                <a:schemeClr val="tx1">
                  <a:lumMod val="50000"/>
                  <a:lumOff val="50000"/>
                </a:schemeClr>
              </a:solidFill>
              <a:latin typeface="Book Antiqua" panose="02040602050305030304" pitchFamily="18" charset="0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xmlns="" id="{D5BF1AFE-FB7C-4649-AA8E-CCF07A20B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1720" y="274638"/>
            <a:ext cx="7056784" cy="1143000"/>
          </a:xfrm>
        </p:spPr>
        <p:txBody>
          <a:bodyPr/>
          <a:lstStyle/>
          <a:p>
            <a:r>
              <a:rPr lang="sr-Latn-CS" dirty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Zastupljenost raka dojke</a:t>
            </a:r>
            <a:endParaRPr lang="en-US" dirty="0">
              <a:solidFill>
                <a:srgbClr val="D60093"/>
              </a:solidFill>
              <a:latin typeface="Book Antiqua" panose="02040602050305030304" pitchFamily="18" charset="0"/>
            </a:endParaRPr>
          </a:p>
        </p:txBody>
      </p:sp>
      <p:sp>
        <p:nvSpPr>
          <p:cNvPr id="11" name="TextBox 4">
            <a:extLst>
              <a:ext uri="{FF2B5EF4-FFF2-40B4-BE49-F238E27FC236}">
                <a16:creationId xmlns:a16="http://schemas.microsoft.com/office/drawing/2014/main" xmlns="" id="{7095F847-6791-4142-8E95-59A2D1E4FB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0600" y="6581001"/>
            <a:ext cx="81534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eaLnBrk="1" hangingPunct="1">
              <a:defRPr/>
            </a:pP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  <a:cs typeface="Arial" pitchFamily="34" charset="0"/>
              </a:rPr>
              <a:t>Izvor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  <a:cs typeface="Arial" pitchFamily="34" charset="0"/>
              </a:rPr>
              <a:t>: 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IZJZ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Srbije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.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Registar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za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rak</a:t>
            </a:r>
            <a:r>
              <a:rPr lang="x-none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Srbije</a:t>
            </a:r>
            <a:r>
              <a:rPr lang="x-none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2018;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Registar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za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rak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ZJZS, 201</a:t>
            </a:r>
            <a:r>
              <a:rPr lang="x-none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8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.</a:t>
            </a:r>
            <a:endParaRPr lang="en-GB" sz="1200" dirty="0">
              <a:solidFill>
                <a:schemeClr val="tx1">
                  <a:lumMod val="50000"/>
                  <a:lumOff val="50000"/>
                </a:schemeClr>
              </a:solidFill>
              <a:latin typeface="Book Antiqua" panose="020406020503050303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848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5000"/>
    </mc:Choice>
    <mc:Fallback>
      <p:transition spd="slow" advTm="15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>
            <a:extLst>
              <a:ext uri="{FF2B5EF4-FFF2-40B4-BE49-F238E27FC236}">
                <a16:creationId xmlns:a16="http://schemas.microsoft.com/office/drawing/2014/main" xmlns="" id="{EA671173-B2FA-44BF-8DDC-57D498FEDF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81000" y="3200400"/>
            <a:ext cx="6629400" cy="3124200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  <a:defRPr/>
            </a:pPr>
            <a:r>
              <a:rPr lang="sr-Latn-C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	</a:t>
            </a:r>
            <a:r>
              <a:rPr lang="sr-Latn-CS" sz="2400" dirty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Najznačajniji faktori rizika:</a:t>
            </a:r>
          </a:p>
          <a:p>
            <a:pPr>
              <a:lnSpc>
                <a:spcPct val="150000"/>
              </a:lnSpc>
              <a:buClr>
                <a:srgbClr val="D60093"/>
              </a:buClr>
              <a:buFontTx/>
              <a:buChar char="•"/>
              <a:defRPr/>
            </a:pPr>
            <a:r>
              <a:rPr 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godine</a:t>
            </a:r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starosti</a:t>
            </a:r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x-none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i ženski pol</a:t>
            </a:r>
            <a:endParaRPr lang="sr-Latn-CS" sz="2400" dirty="0">
              <a:solidFill>
                <a:schemeClr val="tx1">
                  <a:lumMod val="50000"/>
                  <a:lumOff val="50000"/>
                </a:schemeClr>
              </a:solidFill>
              <a:latin typeface="Book Antiqua" panose="02040602050305030304" pitchFamily="18" charset="0"/>
            </a:endParaRPr>
          </a:p>
          <a:p>
            <a:pPr>
              <a:lnSpc>
                <a:spcPct val="150000"/>
              </a:lnSpc>
              <a:buClr>
                <a:srgbClr val="D60093"/>
              </a:buClr>
              <a:buFontTx/>
              <a:buChar char="•"/>
              <a:defRPr/>
            </a:pPr>
            <a:r>
              <a:rPr lang="sr-Latn-C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lična i porodična opterećenost bolešću</a:t>
            </a:r>
          </a:p>
          <a:p>
            <a:pPr>
              <a:lnSpc>
                <a:spcPct val="150000"/>
              </a:lnSpc>
              <a:buClr>
                <a:srgbClr val="D60093"/>
              </a:buClr>
              <a:buFontTx/>
              <a:buChar char="•"/>
              <a:defRPr/>
            </a:pPr>
            <a:r>
              <a:rPr lang="sr-Latn-C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proliferativna bolest dojke (</a:t>
            </a:r>
            <a:r>
              <a:rPr 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bujanje</a:t>
            </a:r>
            <a:r>
              <a:rPr lang="sr-Latn-C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tkiva)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xmlns="" id="{D5BF1AFE-FB7C-4649-AA8E-CCF07A20B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1720" y="274638"/>
            <a:ext cx="7056784" cy="1143000"/>
          </a:xfrm>
        </p:spPr>
        <p:txBody>
          <a:bodyPr/>
          <a:lstStyle/>
          <a:p>
            <a:r>
              <a:rPr lang="sr-Latn-CS" dirty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Uzroci raka dojke</a:t>
            </a:r>
            <a:endParaRPr lang="en-US" dirty="0">
              <a:solidFill>
                <a:srgbClr val="D60093"/>
              </a:solidFill>
              <a:latin typeface="Book Antiqua" panose="020406020503050303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B87ED61C-B6F0-4807-B5C8-B8E209412B2A}"/>
              </a:ext>
            </a:extLst>
          </p:cNvPr>
          <p:cNvSpPr/>
          <p:nvPr/>
        </p:nvSpPr>
        <p:spPr>
          <a:xfrm>
            <a:off x="2209800" y="1600200"/>
            <a:ext cx="5721438" cy="5917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sr-Latn-CS" sz="2400" dirty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Uzroci nastanka još nisu sasvim poznati!</a:t>
            </a:r>
          </a:p>
        </p:txBody>
      </p:sp>
    </p:spTree>
    <p:extLst>
      <p:ext uri="{BB962C8B-B14F-4D97-AF65-F5344CB8AC3E}">
        <p14:creationId xmlns:p14="http://schemas.microsoft.com/office/powerpoint/2010/main" xmlns="" val="1292720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5000"/>
    </mc:Choice>
    <mc:Fallback>
      <p:transition spd="slow" advTm="15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1720" y="274638"/>
            <a:ext cx="7056784" cy="1143000"/>
          </a:xfrm>
        </p:spPr>
        <p:txBody>
          <a:bodyPr/>
          <a:lstStyle/>
          <a:p>
            <a:r>
              <a:rPr lang="sr-Latn-CS" dirty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Najznačajniji faktori rizika</a:t>
            </a:r>
            <a:endParaRPr lang="en-US" dirty="0">
              <a:solidFill>
                <a:srgbClr val="D60093"/>
              </a:solidFill>
              <a:latin typeface="Book Antiqua" panose="02040602050305030304" pitchFamily="18" charset="0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E4E1129B-27AE-453B-ABD6-B008B570043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04800" y="2692835"/>
            <a:ext cx="4244280" cy="3707965"/>
          </a:xfrm>
        </p:spPr>
        <p:txBody>
          <a:bodyPr>
            <a:normAutofit/>
          </a:bodyPr>
          <a:lstStyle/>
          <a:p>
            <a:pPr marL="0" lvl="0" indent="0" fontAlgn="base">
              <a:lnSpc>
                <a:spcPct val="150000"/>
              </a:lnSpc>
              <a:spcAft>
                <a:spcPct val="0"/>
              </a:spcAft>
              <a:buNone/>
            </a:pPr>
            <a:r>
              <a:rPr lang="x-none" altLang="en-US" sz="2200" b="1" kern="0" dirty="0">
                <a:solidFill>
                  <a:srgbClr val="D60093"/>
                </a:solidFill>
                <a:latin typeface="Book Antiqua" panose="02040602050305030304" pitchFamily="18" charset="0"/>
              </a:rPr>
              <a:t>Reproduktivni faktori rizika:</a:t>
            </a:r>
          </a:p>
          <a:p>
            <a:pPr lvl="0" fontAlgn="base">
              <a:lnSpc>
                <a:spcPct val="150000"/>
              </a:lnSpc>
              <a:spcAft>
                <a:spcPct val="0"/>
              </a:spcAft>
              <a:buClr>
                <a:srgbClr val="D60093"/>
              </a:buClr>
              <a:buFontTx/>
              <a:buChar char="•"/>
            </a:pPr>
            <a:r>
              <a:rPr lang="x-none" altLang="en-US" sz="22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nerađanje i nedojenje</a:t>
            </a:r>
            <a:endParaRPr lang="sr-Latn-CS" altLang="en-US" sz="2200" kern="0" dirty="0">
              <a:solidFill>
                <a:schemeClr val="tx1">
                  <a:lumMod val="50000"/>
                  <a:lumOff val="50000"/>
                </a:schemeClr>
              </a:solidFill>
              <a:latin typeface="Book Antiqua" panose="02040602050305030304" pitchFamily="18" charset="0"/>
            </a:endParaRPr>
          </a:p>
          <a:p>
            <a:pPr lvl="0" fontAlgn="base">
              <a:lnSpc>
                <a:spcPct val="150000"/>
              </a:lnSpc>
              <a:spcAft>
                <a:spcPct val="0"/>
              </a:spcAft>
              <a:buClr>
                <a:srgbClr val="D60093"/>
              </a:buClr>
              <a:buFontTx/>
              <a:buChar char="•"/>
            </a:pPr>
            <a:r>
              <a:rPr lang="x-none" altLang="en-US" sz="22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prva menstruacija pre 12.god.</a:t>
            </a:r>
          </a:p>
          <a:p>
            <a:pPr lvl="0" fontAlgn="base">
              <a:lnSpc>
                <a:spcPct val="150000"/>
              </a:lnSpc>
              <a:spcAft>
                <a:spcPct val="0"/>
              </a:spcAft>
              <a:buClr>
                <a:srgbClr val="D60093"/>
              </a:buClr>
              <a:buFontTx/>
              <a:buChar char="•"/>
            </a:pPr>
            <a:r>
              <a:rPr lang="x-none" altLang="en-US" sz="22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menopauza posle 55. god.</a:t>
            </a:r>
          </a:p>
          <a:p>
            <a:pPr lvl="0" fontAlgn="base">
              <a:lnSpc>
                <a:spcPct val="150000"/>
              </a:lnSpc>
              <a:spcAft>
                <a:spcPct val="0"/>
              </a:spcAft>
              <a:buClr>
                <a:srgbClr val="D60093"/>
              </a:buClr>
              <a:buFontTx/>
              <a:buChar char="•"/>
            </a:pPr>
            <a:r>
              <a:rPr lang="x-none" altLang="en-US" sz="22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prvi porođaj posle 30.god.</a:t>
            </a:r>
          </a:p>
          <a:p>
            <a:endParaRPr lang="en-US" sz="2200" dirty="0">
              <a:solidFill>
                <a:schemeClr val="tx1">
                  <a:lumMod val="50000"/>
                  <a:lumOff val="50000"/>
                </a:schemeClr>
              </a:solidFill>
              <a:latin typeface="Book Antiqua" panose="02040602050305030304" pitchFamily="18" charset="0"/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xmlns="" id="{EA671173-B2FA-44BF-8DDC-57D498FEDF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00600" y="2713795"/>
            <a:ext cx="4244280" cy="4068005"/>
          </a:xfrm>
        </p:spPr>
        <p:txBody>
          <a:bodyPr>
            <a:noAutofit/>
          </a:bodyPr>
          <a:lstStyle/>
          <a:p>
            <a:pPr marL="0" lvl="0" indent="0" fontAlgn="base">
              <a:lnSpc>
                <a:spcPct val="150000"/>
              </a:lnSpc>
              <a:spcAft>
                <a:spcPct val="0"/>
              </a:spcAft>
              <a:buNone/>
            </a:pPr>
            <a:r>
              <a:rPr lang="x-none" altLang="en-US" sz="2200" b="1" kern="0" dirty="0">
                <a:solidFill>
                  <a:srgbClr val="D60093"/>
                </a:solidFill>
                <a:latin typeface="Book Antiqua" panose="02040602050305030304" pitchFamily="18" charset="0"/>
              </a:rPr>
              <a:t>Ostali faktori rizika:</a:t>
            </a:r>
          </a:p>
          <a:p>
            <a:pPr lvl="0" fontAlgn="base">
              <a:lnSpc>
                <a:spcPct val="150000"/>
              </a:lnSpc>
              <a:spcAft>
                <a:spcPct val="0"/>
              </a:spcAft>
              <a:buClr>
                <a:srgbClr val="D60093"/>
              </a:buClr>
              <a:buFontTx/>
              <a:buChar char="•"/>
            </a:pPr>
            <a:r>
              <a:rPr lang="x-none" altLang="en-US" sz="22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nepravilna ishrana i gojaznost</a:t>
            </a:r>
          </a:p>
          <a:p>
            <a:pPr lvl="0" fontAlgn="base">
              <a:lnSpc>
                <a:spcPct val="150000"/>
              </a:lnSpc>
              <a:spcAft>
                <a:spcPct val="0"/>
              </a:spcAft>
              <a:buClr>
                <a:srgbClr val="D60093"/>
              </a:buClr>
              <a:buFontTx/>
              <a:buChar char="•"/>
            </a:pPr>
            <a:r>
              <a:rPr lang="x-none" altLang="en-US" sz="22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fizička neaktivnost</a:t>
            </a:r>
          </a:p>
          <a:p>
            <a:pPr lvl="0" fontAlgn="base">
              <a:lnSpc>
                <a:spcPct val="150000"/>
              </a:lnSpc>
              <a:spcAft>
                <a:spcPct val="0"/>
              </a:spcAft>
              <a:buClr>
                <a:srgbClr val="D60093"/>
              </a:buClr>
              <a:buFontTx/>
              <a:buChar char="•"/>
            </a:pPr>
            <a:r>
              <a:rPr lang="x-none" altLang="en-US" sz="22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upotreba alkohola i duvana</a:t>
            </a:r>
          </a:p>
          <a:p>
            <a:pPr lvl="0" fontAlgn="base">
              <a:lnSpc>
                <a:spcPct val="150000"/>
              </a:lnSpc>
              <a:spcAft>
                <a:spcPct val="0"/>
              </a:spcAft>
              <a:buClr>
                <a:srgbClr val="D60093"/>
              </a:buClr>
              <a:buFontTx/>
              <a:buChar char="•"/>
            </a:pPr>
            <a:r>
              <a:rPr lang="x-none" altLang="en-US" sz="22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izloženost radijaciji</a:t>
            </a:r>
          </a:p>
          <a:p>
            <a:pPr lvl="0" fontAlgn="base">
              <a:lnSpc>
                <a:spcPct val="150000"/>
              </a:lnSpc>
              <a:spcAft>
                <a:spcPct val="0"/>
              </a:spcAft>
              <a:buClr>
                <a:srgbClr val="D60093"/>
              </a:buClr>
              <a:buFontTx/>
              <a:buChar char="•"/>
            </a:pPr>
            <a:r>
              <a:rPr lang="x-none" altLang="en-US" sz="22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HST – hormonska th u menopauzi</a:t>
            </a:r>
            <a:endParaRPr lang="sr-Latn-CS" altLang="en-US" sz="2200" kern="0" dirty="0">
              <a:solidFill>
                <a:schemeClr val="tx1">
                  <a:lumMod val="50000"/>
                  <a:lumOff val="50000"/>
                </a:schemeClr>
              </a:solidFill>
              <a:latin typeface="Book Antiqua" panose="02040602050305030304" pitchFamily="18" charset="0"/>
            </a:endParaRPr>
          </a:p>
          <a:p>
            <a:endParaRPr lang="en-US" sz="2200" dirty="0">
              <a:solidFill>
                <a:schemeClr val="tx1">
                  <a:lumMod val="50000"/>
                  <a:lumOff val="50000"/>
                </a:schemeClr>
              </a:solidFill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70528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5000"/>
    </mc:Choice>
    <mc:Fallback>
      <p:transition spd="slow" advClick="0" advTm="15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>
            <a:extLst>
              <a:ext uri="{FF2B5EF4-FFF2-40B4-BE49-F238E27FC236}">
                <a16:creationId xmlns:a16="http://schemas.microsoft.com/office/drawing/2014/main" xmlns="" id="{EA671173-B2FA-44BF-8DDC-57D498FEDF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81000" y="3276600"/>
            <a:ext cx="7772400" cy="31242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Clr>
                <a:srgbClr val="D60093"/>
              </a:buClr>
              <a:defRPr/>
            </a:pPr>
            <a:r>
              <a:rPr lang="en-US" sz="2400" kern="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neupotreba</a:t>
            </a:r>
            <a:r>
              <a:rPr lang="en-US" sz="2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2400" kern="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duvana</a:t>
            </a:r>
            <a:r>
              <a:rPr lang="en-US" sz="2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, </a:t>
            </a:r>
            <a:r>
              <a:rPr lang="en-US" sz="2400" kern="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životna</a:t>
            </a:r>
            <a:r>
              <a:rPr lang="en-US" sz="2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2400" kern="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i</a:t>
            </a:r>
            <a:r>
              <a:rPr lang="en-US" sz="2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2400" kern="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radna</a:t>
            </a:r>
            <a:r>
              <a:rPr lang="en-US" sz="2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2400" kern="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sredina</a:t>
            </a:r>
            <a:r>
              <a:rPr lang="en-US" sz="2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bez </a:t>
            </a:r>
            <a:r>
              <a:rPr lang="en-US" sz="2400" kern="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dima</a:t>
            </a:r>
            <a:r>
              <a:rPr lang="x-none" sz="2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i aerosola duvanskih proizvoda</a:t>
            </a:r>
            <a:endParaRPr lang="en-US" sz="2400" kern="0" dirty="0">
              <a:solidFill>
                <a:schemeClr val="tx1">
                  <a:lumMod val="50000"/>
                  <a:lumOff val="50000"/>
                </a:schemeClr>
              </a:solidFill>
              <a:latin typeface="Book Antiqua" panose="02040602050305030304" pitchFamily="18" charset="0"/>
            </a:endParaRPr>
          </a:p>
          <a:p>
            <a:pPr>
              <a:lnSpc>
                <a:spcPct val="150000"/>
              </a:lnSpc>
              <a:buClr>
                <a:srgbClr val="D60093"/>
              </a:buClr>
              <a:buFontTx/>
              <a:buChar char="•"/>
              <a:defRPr/>
            </a:pPr>
            <a:r>
              <a:rPr lang="en-US" sz="2400" kern="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pravilna</a:t>
            </a:r>
            <a:r>
              <a:rPr lang="en-US" sz="2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2400" kern="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ishrana</a:t>
            </a:r>
            <a:r>
              <a:rPr lang="en-US" sz="2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2400" kern="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i</a:t>
            </a:r>
            <a:r>
              <a:rPr lang="en-US" sz="2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2400" kern="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održavanje</a:t>
            </a:r>
            <a:r>
              <a:rPr lang="en-US" sz="2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2400" kern="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normalne</a:t>
            </a:r>
            <a:r>
              <a:rPr lang="en-US" sz="2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2400" kern="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telesne</a:t>
            </a:r>
            <a:r>
              <a:rPr lang="en-US" sz="2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2400" kern="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mase</a:t>
            </a:r>
            <a:endParaRPr lang="en-US" sz="2400" kern="0" dirty="0">
              <a:solidFill>
                <a:schemeClr val="tx1">
                  <a:lumMod val="50000"/>
                  <a:lumOff val="50000"/>
                </a:schemeClr>
              </a:solidFill>
              <a:latin typeface="Book Antiqua" panose="02040602050305030304" pitchFamily="18" charset="0"/>
            </a:endParaRPr>
          </a:p>
          <a:p>
            <a:pPr>
              <a:lnSpc>
                <a:spcPct val="150000"/>
              </a:lnSpc>
              <a:buClr>
                <a:srgbClr val="D60093"/>
              </a:buClr>
              <a:buFontTx/>
              <a:buChar char="•"/>
              <a:defRPr/>
            </a:pPr>
            <a:r>
              <a:rPr lang="en-US" sz="2400" kern="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redovna</a:t>
            </a:r>
            <a:r>
              <a:rPr lang="en-US" sz="2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2400" kern="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fizička</a:t>
            </a:r>
            <a:r>
              <a:rPr lang="en-US" sz="2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2400" kern="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aktivnost</a:t>
            </a:r>
            <a:r>
              <a:rPr lang="en-US" sz="2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(</a:t>
            </a:r>
            <a:r>
              <a:rPr lang="en-US" sz="2400" kern="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dnevno</a:t>
            </a:r>
            <a:r>
              <a:rPr lang="en-US" sz="2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30 min.)</a:t>
            </a:r>
          </a:p>
          <a:p>
            <a:pPr>
              <a:lnSpc>
                <a:spcPct val="150000"/>
              </a:lnSpc>
              <a:buClr>
                <a:srgbClr val="D60093"/>
              </a:buClr>
              <a:buFontTx/>
              <a:buChar char="•"/>
              <a:defRPr/>
            </a:pPr>
            <a:r>
              <a:rPr lang="hr-HR" sz="2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umerena upotreba alkohola (do 1 pića)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xmlns="" id="{D5BF1AFE-FB7C-4649-AA8E-CCF07A20B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1720" y="274638"/>
            <a:ext cx="7056784" cy="1143000"/>
          </a:xfrm>
        </p:spPr>
        <p:txBody>
          <a:bodyPr/>
          <a:lstStyle/>
          <a:p>
            <a:r>
              <a:rPr lang="sr-Latn-CS" dirty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Prevencija raka dojke</a:t>
            </a:r>
            <a:endParaRPr lang="en-US" dirty="0">
              <a:solidFill>
                <a:srgbClr val="D60093"/>
              </a:solidFill>
              <a:latin typeface="Book Antiqua" panose="020406020503050303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953BFFA6-6736-4BD6-A5B2-0B48CC280ABD}"/>
              </a:ext>
            </a:extLst>
          </p:cNvPr>
          <p:cNvSpPr/>
          <p:nvPr/>
        </p:nvSpPr>
        <p:spPr>
          <a:xfrm>
            <a:off x="2133600" y="1600200"/>
            <a:ext cx="4514377" cy="5917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en-GB" sz="2400" kern="0" dirty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U</a:t>
            </a:r>
            <a:r>
              <a:rPr lang="en-US" sz="2400" kern="0" dirty="0" err="1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vođenje</a:t>
            </a:r>
            <a:r>
              <a:rPr lang="en-US" sz="2400" kern="0" dirty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en-US" sz="2400" kern="0" dirty="0" err="1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pozitivnih</a:t>
            </a:r>
            <a:r>
              <a:rPr lang="en-US" sz="2400" kern="0" dirty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en-US" sz="2400" kern="0" dirty="0" err="1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ponašanja</a:t>
            </a:r>
            <a:r>
              <a:rPr lang="en-US" sz="2400" kern="0" dirty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xmlns="" val="1812664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5000"/>
    </mc:Choice>
    <mc:Fallback>
      <p:transition spd="slow" advTm="15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>
            <a:extLst>
              <a:ext uri="{FF2B5EF4-FFF2-40B4-BE49-F238E27FC236}">
                <a16:creationId xmlns:a16="http://schemas.microsoft.com/office/drawing/2014/main" xmlns="" id="{EA671173-B2FA-44BF-8DDC-57D498FEDF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81000" y="3276600"/>
            <a:ext cx="7772400" cy="3124200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Clr>
                <a:schemeClr val="tx1">
                  <a:lumMod val="50000"/>
                  <a:lumOff val="50000"/>
                </a:schemeClr>
              </a:buClr>
              <a:buNone/>
              <a:defRPr/>
            </a:pPr>
            <a:r>
              <a:rPr lang="hr-HR" sz="2400" b="1" kern="0" dirty="0">
                <a:solidFill>
                  <a:srgbClr val="D60093"/>
                </a:solidFill>
                <a:latin typeface="Book Antiqua" panose="02040602050305030304" pitchFamily="18" charset="0"/>
              </a:rPr>
              <a:t>Rutinski režim pregleda </a:t>
            </a:r>
            <a:r>
              <a:rPr lang="hr-HR" sz="2400" b="1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za </a:t>
            </a:r>
            <a:r>
              <a:rPr lang="hr-HR" sz="2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žene bez simptoma              i bez povećanog rizika: </a:t>
            </a:r>
          </a:p>
          <a:p>
            <a:pPr>
              <a:lnSpc>
                <a:spcPct val="150000"/>
              </a:lnSpc>
              <a:buClr>
                <a:srgbClr val="D60093"/>
              </a:buClr>
              <a:buFontTx/>
              <a:buChar char="•"/>
              <a:defRPr/>
            </a:pPr>
            <a:r>
              <a:rPr lang="x-none" sz="2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m</a:t>
            </a:r>
            <a:r>
              <a:rPr lang="hr-HR" sz="2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amografija, 1 u dve godine (50-69 godina</a:t>
            </a:r>
            <a:r>
              <a:rPr lang="en-GB" sz="2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)</a:t>
            </a:r>
            <a:endParaRPr lang="hr-HR" sz="2400" kern="0" dirty="0">
              <a:solidFill>
                <a:schemeClr val="tx1">
                  <a:lumMod val="50000"/>
                  <a:lumOff val="50000"/>
                </a:schemeClr>
              </a:solidFill>
              <a:latin typeface="Book Antiqua" panose="02040602050305030304" pitchFamily="18" charset="0"/>
            </a:endParaRPr>
          </a:p>
          <a:p>
            <a:pPr>
              <a:lnSpc>
                <a:spcPct val="150000"/>
              </a:lnSpc>
              <a:buClr>
                <a:srgbClr val="D60093"/>
              </a:buClr>
              <a:buFontTx/>
              <a:buChar char="•"/>
              <a:defRPr/>
            </a:pPr>
            <a:r>
              <a:rPr lang="hr-HR" sz="2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klinički pregled, </a:t>
            </a:r>
            <a:r>
              <a:rPr lang="en-GB" sz="2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1</a:t>
            </a:r>
            <a:r>
              <a:rPr lang="x-none" sz="2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2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godišnje </a:t>
            </a:r>
            <a:r>
              <a:rPr lang="en-GB" sz="2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(</a:t>
            </a:r>
            <a:r>
              <a:rPr lang="hr-HR" sz="2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od 30</a:t>
            </a:r>
            <a:r>
              <a:rPr lang="en-US" sz="2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2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godine</a:t>
            </a:r>
            <a:r>
              <a:rPr lang="en-GB" sz="2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)</a:t>
            </a:r>
            <a:endParaRPr lang="hr-HR" sz="2400" kern="0" dirty="0">
              <a:solidFill>
                <a:schemeClr val="tx1">
                  <a:lumMod val="50000"/>
                  <a:lumOff val="50000"/>
                </a:schemeClr>
              </a:solidFill>
              <a:latin typeface="Book Antiqua" panose="02040602050305030304" pitchFamily="18" charset="0"/>
            </a:endParaRPr>
          </a:p>
          <a:p>
            <a:pPr>
              <a:lnSpc>
                <a:spcPct val="150000"/>
              </a:lnSpc>
              <a:buClr>
                <a:srgbClr val="D60093"/>
              </a:buClr>
              <a:buFontTx/>
              <a:buChar char="•"/>
              <a:defRPr/>
            </a:pPr>
            <a:r>
              <a:rPr lang="hr-HR" sz="2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samopregled dojki, 1 mesečno </a:t>
            </a:r>
            <a:r>
              <a:rPr lang="en-GB" sz="2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(</a:t>
            </a:r>
            <a:r>
              <a:rPr lang="hr-HR" sz="2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od 20 godine</a:t>
            </a:r>
            <a:r>
              <a:rPr lang="en-GB" sz="2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)</a:t>
            </a:r>
            <a:endParaRPr lang="hr-HR" sz="2400" kern="0" dirty="0">
              <a:solidFill>
                <a:schemeClr val="tx1">
                  <a:lumMod val="50000"/>
                  <a:lumOff val="50000"/>
                </a:schemeClr>
              </a:solidFill>
              <a:latin typeface="Book Antiqua" panose="02040602050305030304" pitchFamily="18" charset="0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xmlns="" id="{D5BF1AFE-FB7C-4649-AA8E-CCF07A20B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1720" y="274638"/>
            <a:ext cx="7056784" cy="1143000"/>
          </a:xfrm>
        </p:spPr>
        <p:txBody>
          <a:bodyPr/>
          <a:lstStyle/>
          <a:p>
            <a:r>
              <a:rPr lang="sr-Latn-CS" dirty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Prevencija raka dojke</a:t>
            </a:r>
            <a:endParaRPr lang="en-US" dirty="0">
              <a:solidFill>
                <a:srgbClr val="D60093"/>
              </a:solidFill>
              <a:latin typeface="Book Antiqua" panose="020406020503050303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953BFFA6-6736-4BD6-A5B2-0B48CC280ABD}"/>
              </a:ext>
            </a:extLst>
          </p:cNvPr>
          <p:cNvSpPr/>
          <p:nvPr/>
        </p:nvSpPr>
        <p:spPr>
          <a:xfrm>
            <a:off x="2133600" y="1600200"/>
            <a:ext cx="3877985" cy="5917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x-none" sz="2400" kern="0" dirty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Redovne kontrole zdravlja!</a:t>
            </a:r>
            <a:endParaRPr lang="en-US" sz="2400" kern="0" dirty="0">
              <a:solidFill>
                <a:srgbClr val="D600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21448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5000"/>
    </mc:Choice>
    <mc:Fallback>
      <p:transition spd="slow" advTm="15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>
            <a:extLst>
              <a:ext uri="{FF2B5EF4-FFF2-40B4-BE49-F238E27FC236}">
                <a16:creationId xmlns:a16="http://schemas.microsoft.com/office/drawing/2014/main" xmlns="" id="{EA671173-B2FA-44BF-8DDC-57D498FEDF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81000" y="3276600"/>
            <a:ext cx="8153400" cy="3124200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Clr>
                <a:schemeClr val="tx1">
                  <a:lumMod val="50000"/>
                  <a:lumOff val="50000"/>
                </a:schemeClr>
              </a:buClr>
              <a:buNone/>
              <a:defRPr/>
            </a:pPr>
            <a:r>
              <a:rPr lang="hr-HR" sz="2400" b="1" kern="0" dirty="0">
                <a:solidFill>
                  <a:srgbClr val="D60093"/>
                </a:solidFill>
                <a:latin typeface="Book Antiqua" panose="02040602050305030304" pitchFamily="18" charset="0"/>
              </a:rPr>
              <a:t>Individualni režim pregleda </a:t>
            </a:r>
            <a:r>
              <a:rPr lang="hr-HR" sz="2400" b="1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za </a:t>
            </a:r>
            <a:r>
              <a:rPr lang="hr-HR" sz="2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žene bez simptoma              i sa povećanim rizikom: </a:t>
            </a:r>
          </a:p>
          <a:p>
            <a:pPr>
              <a:lnSpc>
                <a:spcPct val="150000"/>
              </a:lnSpc>
              <a:buClr>
                <a:srgbClr val="D60093"/>
              </a:buClr>
              <a:defRPr/>
            </a:pPr>
            <a:r>
              <a:rPr lang="hr-HR" sz="2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ranije otpočinjanje UZV i mamografskih pregleda </a:t>
            </a:r>
          </a:p>
          <a:p>
            <a:pPr>
              <a:lnSpc>
                <a:spcPct val="150000"/>
              </a:lnSpc>
              <a:buClr>
                <a:srgbClr val="D60093"/>
              </a:buClr>
              <a:defRPr/>
            </a:pPr>
            <a:r>
              <a:rPr lang="hr-HR" sz="2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kraći intervali za kontrole          		</a:t>
            </a:r>
          </a:p>
          <a:p>
            <a:pPr>
              <a:lnSpc>
                <a:spcPct val="150000"/>
              </a:lnSpc>
              <a:buClr>
                <a:srgbClr val="D60093"/>
              </a:buClr>
              <a:defRPr/>
            </a:pPr>
            <a:r>
              <a:rPr lang="hr-HR" sz="2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dodatne metode pregleda u zavisnosti od faktora rizika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xmlns="" id="{D5BF1AFE-FB7C-4649-AA8E-CCF07A20B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1720" y="274638"/>
            <a:ext cx="7056784" cy="1143000"/>
          </a:xfrm>
        </p:spPr>
        <p:txBody>
          <a:bodyPr/>
          <a:lstStyle/>
          <a:p>
            <a:r>
              <a:rPr lang="sr-Latn-CS" dirty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Prevencija raka dojke</a:t>
            </a:r>
            <a:endParaRPr lang="en-US" dirty="0">
              <a:solidFill>
                <a:srgbClr val="D60093"/>
              </a:solidFill>
              <a:latin typeface="Book Antiqua" panose="020406020503050303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953BFFA6-6736-4BD6-A5B2-0B48CC280ABD}"/>
              </a:ext>
            </a:extLst>
          </p:cNvPr>
          <p:cNvSpPr/>
          <p:nvPr/>
        </p:nvSpPr>
        <p:spPr>
          <a:xfrm>
            <a:off x="2133600" y="1600200"/>
            <a:ext cx="3877985" cy="5917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x-none" sz="2400" kern="0" dirty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Redovne kontrole zdravlja!</a:t>
            </a:r>
            <a:endParaRPr lang="en-US" sz="2400" kern="0" dirty="0">
              <a:solidFill>
                <a:srgbClr val="D600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35766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5000"/>
    </mc:Choice>
    <mc:Fallback>
      <p:transition spd="slow" advTm="15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>
            <a:extLst>
              <a:ext uri="{FF2B5EF4-FFF2-40B4-BE49-F238E27FC236}">
                <a16:creationId xmlns:a16="http://schemas.microsoft.com/office/drawing/2014/main" xmlns="" id="{EA671173-B2FA-44BF-8DDC-57D498FEDF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81000" y="3276600"/>
            <a:ext cx="6705600" cy="31242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Clr>
                <a:srgbClr val="D60093"/>
              </a:buClr>
              <a:buFontTx/>
              <a:buChar char="•"/>
              <a:defRPr/>
            </a:pPr>
            <a:r>
              <a:rPr lang="en-U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u </a:t>
            </a:r>
            <a:r>
              <a:rPr lang="en-US" sz="2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Srbiji</a:t>
            </a:r>
            <a:r>
              <a:rPr lang="en-U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se </a:t>
            </a:r>
            <a:r>
              <a:rPr lang="en-US" sz="2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samo</a:t>
            </a:r>
            <a:r>
              <a:rPr lang="en-U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kod</a:t>
            </a:r>
            <a:r>
              <a:rPr lang="en-U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30% </a:t>
            </a:r>
            <a:r>
              <a:rPr lang="en-US" sz="2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žena</a:t>
            </a:r>
            <a:r>
              <a:rPr lang="en-U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rak</a:t>
            </a:r>
            <a:r>
              <a:rPr lang="en-U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otkrije</a:t>
            </a:r>
            <a:r>
              <a:rPr lang="en-U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dok</a:t>
            </a:r>
            <a:r>
              <a:rPr lang="en-U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je </a:t>
            </a:r>
            <a:r>
              <a:rPr lang="sr-Latn-C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veličine </a:t>
            </a:r>
            <a:r>
              <a:rPr lang="en-U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do 2cm</a:t>
            </a:r>
            <a:endParaRPr lang="sr-Latn-CS" sz="2200" dirty="0">
              <a:solidFill>
                <a:schemeClr val="tx1">
                  <a:lumMod val="50000"/>
                  <a:lumOff val="50000"/>
                </a:schemeClr>
              </a:solidFill>
              <a:latin typeface="Book Antiqua" panose="02040602050305030304" pitchFamily="18" charset="0"/>
            </a:endParaRPr>
          </a:p>
          <a:p>
            <a:pPr>
              <a:lnSpc>
                <a:spcPct val="150000"/>
              </a:lnSpc>
              <a:buClr>
                <a:srgbClr val="D60093"/>
              </a:buClr>
              <a:buFontTx/>
              <a:buChar char="•"/>
              <a:defRPr/>
            </a:pPr>
            <a:r>
              <a:rPr lang="sr-Latn-C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dg</a:t>
            </a:r>
            <a:r>
              <a:rPr lang="en-U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postavljena</a:t>
            </a:r>
            <a:r>
              <a:rPr lang="en-U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u </a:t>
            </a:r>
            <a:r>
              <a:rPr lang="en-US" sz="2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ranoj</a:t>
            </a:r>
            <a:r>
              <a:rPr lang="en-U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fazi</a:t>
            </a:r>
            <a:r>
              <a:rPr lang="sr-Latn-C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: </a:t>
            </a:r>
            <a:r>
              <a:rPr lang="sr-Latn-CS" sz="22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6 od 7 žena </a:t>
            </a:r>
            <a:r>
              <a:rPr lang="sr-Latn-C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ima šans</a:t>
            </a:r>
            <a:r>
              <a:rPr lang="en-U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u</a:t>
            </a:r>
            <a:r>
              <a:rPr lang="sr-Latn-C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za 5-godišnje preživljavanje </a:t>
            </a:r>
          </a:p>
          <a:p>
            <a:pPr>
              <a:lnSpc>
                <a:spcPct val="150000"/>
              </a:lnSpc>
              <a:buClr>
                <a:srgbClr val="D60093"/>
              </a:buClr>
              <a:buFontTx/>
              <a:buChar char="•"/>
              <a:defRPr/>
            </a:pPr>
            <a:r>
              <a:rPr lang="sr-Latn-C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dg</a:t>
            </a:r>
            <a:r>
              <a:rPr lang="en-U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postavljena</a:t>
            </a:r>
            <a:r>
              <a:rPr lang="en-U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u </a:t>
            </a:r>
            <a:r>
              <a:rPr lang="sr-Latn-C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metastatskoj </a:t>
            </a:r>
            <a:r>
              <a:rPr lang="en-US" sz="2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fazi</a:t>
            </a:r>
            <a:r>
              <a:rPr lang="sr-Latn-C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: </a:t>
            </a:r>
            <a:r>
              <a:rPr lang="sr-Latn-CS" sz="22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1 od 7 žena </a:t>
            </a:r>
            <a:r>
              <a:rPr lang="en-US" sz="2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ima</a:t>
            </a:r>
            <a:r>
              <a:rPr lang="x-none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sr-Latn-C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šans</a:t>
            </a:r>
            <a:r>
              <a:rPr lang="en-U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u</a:t>
            </a:r>
            <a:r>
              <a:rPr lang="sr-Latn-C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za 5-godišnje preživljavanje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xmlns="" id="{D5BF1AFE-FB7C-4649-AA8E-CCF07A20B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1720" y="274638"/>
            <a:ext cx="7056784" cy="1143000"/>
          </a:xfrm>
        </p:spPr>
        <p:txBody>
          <a:bodyPr/>
          <a:lstStyle/>
          <a:p>
            <a:r>
              <a:rPr lang="sr-Latn-CS" dirty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Zašto skrining?</a:t>
            </a:r>
            <a:endParaRPr lang="en-US" dirty="0">
              <a:solidFill>
                <a:srgbClr val="D60093"/>
              </a:solidFill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2004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5000"/>
    </mc:Choice>
    <mc:Fallback>
      <p:transition spd="slow" advTm="15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>
            <a:extLst>
              <a:ext uri="{FF2B5EF4-FFF2-40B4-BE49-F238E27FC236}">
                <a16:creationId xmlns:a16="http://schemas.microsoft.com/office/drawing/2014/main" xmlns="" id="{EA671173-B2FA-44BF-8DDC-57D498FEDF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81000" y="2667000"/>
            <a:ext cx="7315200" cy="31242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Clr>
                <a:srgbClr val="D60093"/>
              </a:buClr>
              <a:buFontTx/>
              <a:buChar char="•"/>
              <a:defRPr/>
            </a:pPr>
            <a:r>
              <a:rPr lang="en-US" sz="2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mamografija</a:t>
            </a:r>
            <a:r>
              <a:rPr lang="en-U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je </a:t>
            </a:r>
            <a:r>
              <a:rPr lang="en-US" sz="2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suverena</a:t>
            </a:r>
            <a:r>
              <a:rPr lang="en-U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dijagnostička</a:t>
            </a:r>
            <a:r>
              <a:rPr lang="en-U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metoda</a:t>
            </a:r>
            <a:r>
              <a:rPr lang="en-U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u </a:t>
            </a:r>
            <a:r>
              <a:rPr lang="en-US" sz="2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otkrivanju</a:t>
            </a:r>
            <a:r>
              <a:rPr lang="en-U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raka</a:t>
            </a:r>
            <a:r>
              <a:rPr lang="en-U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dojke</a:t>
            </a:r>
            <a:r>
              <a:rPr lang="en-U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ranog</a:t>
            </a:r>
            <a:r>
              <a:rPr lang="en-U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stadijuma</a:t>
            </a:r>
            <a:r>
              <a:rPr lang="en-U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endParaRPr lang="sr-Latn-CS" sz="2200" dirty="0">
              <a:solidFill>
                <a:schemeClr val="tx1">
                  <a:lumMod val="50000"/>
                  <a:lumOff val="50000"/>
                </a:schemeClr>
              </a:solidFill>
              <a:latin typeface="Book Antiqua" panose="02040602050305030304" pitchFamily="18" charset="0"/>
            </a:endParaRPr>
          </a:p>
          <a:p>
            <a:pPr>
              <a:lnSpc>
                <a:spcPct val="150000"/>
              </a:lnSpc>
              <a:buClr>
                <a:srgbClr val="D60093"/>
              </a:buClr>
              <a:buFontTx/>
              <a:buChar char="•"/>
              <a:defRPr/>
            </a:pPr>
            <a:r>
              <a:rPr lang="en-US" sz="2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otkriva</a:t>
            </a:r>
            <a:r>
              <a:rPr lang="en-U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rak</a:t>
            </a:r>
            <a:r>
              <a:rPr lang="en-U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1-3 </a:t>
            </a:r>
            <a:r>
              <a:rPr lang="en-US" sz="2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godine</a:t>
            </a:r>
            <a:r>
              <a:rPr lang="en-U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pre </a:t>
            </a:r>
            <a:r>
              <a:rPr lang="en-US" sz="2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nego</a:t>
            </a:r>
            <a:r>
              <a:rPr lang="en-U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ga</a:t>
            </a:r>
            <a:r>
              <a:rPr lang="en-U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žena</a:t>
            </a:r>
            <a:r>
              <a:rPr lang="en-U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može</a:t>
            </a:r>
            <a:r>
              <a:rPr lang="en-U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napipati</a:t>
            </a:r>
            <a:r>
              <a:rPr lang="en-U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  <a:endParaRPr lang="sr-Latn-CS" sz="2200" dirty="0">
              <a:solidFill>
                <a:schemeClr val="tx1">
                  <a:lumMod val="50000"/>
                  <a:lumOff val="50000"/>
                </a:schemeClr>
              </a:solidFill>
              <a:latin typeface="Book Antiqua" panose="02040602050305030304" pitchFamily="18" charset="0"/>
            </a:endParaRPr>
          </a:p>
          <a:p>
            <a:pPr>
              <a:lnSpc>
                <a:spcPct val="150000"/>
              </a:lnSpc>
              <a:buClr>
                <a:srgbClr val="D60093"/>
              </a:buClr>
              <a:buFontTx/>
              <a:buChar char="•"/>
              <a:defRPr/>
            </a:pPr>
            <a:r>
              <a:rPr lang="sr-Latn-C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male doze zračenja, visoka bezbednost i visoka pouzdanost </a:t>
            </a:r>
          </a:p>
          <a:p>
            <a:pPr>
              <a:lnSpc>
                <a:spcPct val="150000"/>
              </a:lnSpc>
              <a:buClr>
                <a:srgbClr val="D60093"/>
              </a:buClr>
              <a:buFontTx/>
              <a:buChar char="•"/>
              <a:defRPr/>
            </a:pPr>
            <a:r>
              <a:rPr lang="x-none" altLang="en-US" sz="2200" dirty="0">
                <a:solidFill>
                  <a:srgbClr val="D60093"/>
                </a:solidFill>
                <a:latin typeface="Book Antiqua" panose="02040602050305030304" pitchFamily="18" charset="0"/>
              </a:rPr>
              <a:t>zbog epidemije COVID-19 nisu se stvorili uslovi za realizaciju skrininga u Subotici u 2021. godini</a:t>
            </a:r>
            <a:r>
              <a:rPr lang="sr-Latn-CS" sz="2200" dirty="0">
                <a:solidFill>
                  <a:srgbClr val="D60093"/>
                </a:solidFill>
                <a:latin typeface="Book Antiqua" panose="02040602050305030304" pitchFamily="18" charset="0"/>
              </a:rPr>
              <a:t> </a:t>
            </a:r>
            <a:endParaRPr lang="en-US" sz="2200" dirty="0">
              <a:solidFill>
                <a:srgbClr val="D60093"/>
              </a:solidFill>
              <a:latin typeface="Book Antiqua" panose="02040602050305030304" pitchFamily="18" charset="0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xmlns="" id="{D5BF1AFE-FB7C-4649-AA8E-CCF07A20B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1720" y="274638"/>
            <a:ext cx="7056784" cy="1143000"/>
          </a:xfrm>
        </p:spPr>
        <p:txBody>
          <a:bodyPr/>
          <a:lstStyle/>
          <a:p>
            <a:r>
              <a:rPr lang="sr-Latn-CS" dirty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Zašto skrining?</a:t>
            </a:r>
            <a:endParaRPr lang="en-US" dirty="0">
              <a:solidFill>
                <a:srgbClr val="D60093"/>
              </a:solidFill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31176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5000"/>
    </mc:Choice>
    <mc:Fallback>
      <p:transition spd="slow" advTm="15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>
            <a:extLst>
              <a:ext uri="{FF2B5EF4-FFF2-40B4-BE49-F238E27FC236}">
                <a16:creationId xmlns:a16="http://schemas.microsoft.com/office/drawing/2014/main" xmlns="" id="{EA671173-B2FA-44BF-8DDC-57D498FEDF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81000" y="2438400"/>
            <a:ext cx="7696200" cy="31242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0</a:t>
            </a:r>
            <a:r>
              <a:rPr lang="en-US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1</a:t>
            </a: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. </a:t>
            </a:r>
            <a:r>
              <a:rPr lang="en-US" alt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oktobar</a:t>
            </a: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(</a:t>
            </a:r>
            <a:r>
              <a:rPr lang="en-US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pe</a:t>
            </a: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ta</a:t>
            </a:r>
            <a:r>
              <a:rPr lang="en-US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k</a:t>
            </a: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) u 1</a:t>
            </a:r>
            <a:r>
              <a:rPr lang="en-US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7</a:t>
            </a: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h</a:t>
            </a:r>
          </a:p>
          <a:p>
            <a:pPr marL="0" indent="0">
              <a:lnSpc>
                <a:spcPct val="150000"/>
              </a:lnSpc>
              <a:buClr>
                <a:schemeClr val="tx1">
                  <a:lumMod val="50000"/>
                  <a:lumOff val="50000"/>
                </a:schemeClr>
              </a:buClr>
              <a:buNone/>
              <a:defRPr/>
            </a:pPr>
            <a:r>
              <a:rPr lang="x-none" altLang="en-US" sz="2400" dirty="0">
                <a:solidFill>
                  <a:srgbClr val="D60093"/>
                </a:solidFill>
                <a:latin typeface="Book Antiqua" panose="02040602050305030304" pitchFamily="18" charset="0"/>
              </a:rPr>
              <a:t>„Š</a:t>
            </a:r>
            <a:r>
              <a:rPr lang="en-US" altLang="en-US" sz="2400" dirty="0" err="1">
                <a:solidFill>
                  <a:srgbClr val="D60093"/>
                </a:solidFill>
                <a:latin typeface="Book Antiqua" panose="02040602050305030304" pitchFamily="18" charset="0"/>
              </a:rPr>
              <a:t>etnja</a:t>
            </a:r>
            <a:r>
              <a:rPr lang="en-US" altLang="en-US" sz="2400" dirty="0">
                <a:solidFill>
                  <a:srgbClr val="D60093"/>
                </a:solidFill>
                <a:latin typeface="Book Antiqua" panose="02040602050305030304" pitchFamily="18" charset="0"/>
              </a:rPr>
              <a:t>/</a:t>
            </a:r>
            <a:r>
              <a:rPr lang="x-none" altLang="en-US" sz="2400" dirty="0">
                <a:solidFill>
                  <a:srgbClr val="D60093"/>
                </a:solidFill>
                <a:latin typeface="Book Antiqua" panose="02040602050305030304" pitchFamily="18" charset="0"/>
              </a:rPr>
              <a:t>trka za zdravlje – SNAŽNIJI ZAJEDNO!“</a:t>
            </a:r>
          </a:p>
          <a:p>
            <a:pPr marL="0" indent="0">
              <a:lnSpc>
                <a:spcPct val="150000"/>
              </a:lnSpc>
              <a:buClr>
                <a:schemeClr val="tx1">
                  <a:lumMod val="50000"/>
                  <a:lumOff val="50000"/>
                </a:schemeClr>
              </a:buClr>
              <a:buNone/>
              <a:defRPr/>
            </a:pP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STAZA: </a:t>
            </a:r>
          </a:p>
          <a:p>
            <a:pPr>
              <a:lnSpc>
                <a:spcPct val="150000"/>
              </a:lnSpc>
              <a:buClr>
                <a:schemeClr val="tx1">
                  <a:lumMod val="50000"/>
                  <a:lumOff val="50000"/>
                </a:schemeClr>
              </a:buClr>
              <a:buFontTx/>
              <a:buChar char="-"/>
              <a:defRPr/>
            </a:pP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šetnja 3km: centar</a:t>
            </a: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→</a:t>
            </a: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1 krug Dudova šuma</a:t>
            </a: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→</a:t>
            </a: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centar</a:t>
            </a:r>
          </a:p>
          <a:p>
            <a:pPr>
              <a:lnSpc>
                <a:spcPct val="150000"/>
              </a:lnSpc>
              <a:buClr>
                <a:schemeClr val="tx1">
                  <a:lumMod val="50000"/>
                  <a:lumOff val="50000"/>
                </a:schemeClr>
              </a:buClr>
              <a:buFontTx/>
              <a:buChar char="-"/>
              <a:defRPr/>
            </a:pP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trčanje 5km: centar</a:t>
            </a: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→</a:t>
            </a: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3 kruga Dudova šuma</a:t>
            </a: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→</a:t>
            </a: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centar</a:t>
            </a:r>
            <a:r>
              <a:rPr lang="en-US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xmlns="" id="{D5BF1AFE-FB7C-4649-AA8E-CCF07A20B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1720" y="274638"/>
            <a:ext cx="7056784" cy="1143000"/>
          </a:xfrm>
        </p:spPr>
        <p:txBody>
          <a:bodyPr/>
          <a:lstStyle/>
          <a:p>
            <a:r>
              <a:rPr lang="sr-Latn-CS" dirty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Planirane aktivnosti</a:t>
            </a:r>
            <a:endParaRPr lang="en-US" dirty="0">
              <a:solidFill>
                <a:srgbClr val="D60093"/>
              </a:solidFill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47282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5000"/>
    </mc:Choice>
    <mc:Fallback>
      <p:transition spd="slow" advTm="15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>
            <a:extLst>
              <a:ext uri="{FF2B5EF4-FFF2-40B4-BE49-F238E27FC236}">
                <a16:creationId xmlns:a16="http://schemas.microsoft.com/office/drawing/2014/main" xmlns="" id="{EA671173-B2FA-44BF-8DDC-57D498FEDF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81000" y="2438400"/>
            <a:ext cx="7696200" cy="31242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0</a:t>
            </a:r>
            <a:r>
              <a:rPr lang="en-US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1</a:t>
            </a: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. </a:t>
            </a:r>
            <a:r>
              <a:rPr lang="en-US" alt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oktobar</a:t>
            </a: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(</a:t>
            </a:r>
            <a:r>
              <a:rPr lang="en-US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pe</a:t>
            </a: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ta</a:t>
            </a:r>
            <a:r>
              <a:rPr lang="en-US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k</a:t>
            </a: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) u 1</a:t>
            </a:r>
            <a:r>
              <a:rPr lang="en-US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9</a:t>
            </a: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h u prostorijama CK Subotica</a:t>
            </a:r>
          </a:p>
          <a:p>
            <a:pPr marL="0" indent="0">
              <a:lnSpc>
                <a:spcPct val="150000"/>
              </a:lnSpc>
              <a:buClr>
                <a:schemeClr val="tx1">
                  <a:lumMod val="50000"/>
                  <a:lumOff val="50000"/>
                </a:schemeClr>
              </a:buClr>
              <a:buNone/>
              <a:defRPr/>
            </a:pPr>
            <a:r>
              <a:rPr lang="x-none" altLang="en-US" sz="2400" dirty="0">
                <a:solidFill>
                  <a:srgbClr val="D60093"/>
                </a:solidFill>
                <a:latin typeface="Book Antiqua" panose="02040602050305030304" pitchFamily="18" charset="0"/>
              </a:rPr>
              <a:t>„Š</a:t>
            </a:r>
            <a:r>
              <a:rPr lang="en-US" altLang="en-US" sz="2400" dirty="0">
                <a:solidFill>
                  <a:srgbClr val="D60093"/>
                </a:solidFill>
                <a:latin typeface="Book Antiqua" panose="02040602050305030304" pitchFamily="18" charset="0"/>
              </a:rPr>
              <a:t>ta</a:t>
            </a:r>
            <a:r>
              <a:rPr lang="x-none" altLang="en-US" sz="2400" dirty="0">
                <a:solidFill>
                  <a:srgbClr val="D60093"/>
                </a:solidFill>
                <a:latin typeface="Book Antiqua" panose="02040602050305030304" pitchFamily="18" charset="0"/>
              </a:rPr>
              <a:t> ćete danas uraditi za zdravlje vaših grudi?“</a:t>
            </a:r>
          </a:p>
          <a:p>
            <a:pPr marL="0" indent="0">
              <a:lnSpc>
                <a:spcPct val="150000"/>
              </a:lnSpc>
              <a:buClr>
                <a:schemeClr val="tx1">
                  <a:lumMod val="50000"/>
                  <a:lumOff val="50000"/>
                </a:schemeClr>
              </a:buClr>
              <a:buNone/>
              <a:defRPr/>
            </a:pP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- preventivni pregledi: pregl</a:t>
            </a:r>
            <a:r>
              <a:rPr lang="en-US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e</a:t>
            </a: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d dojki, merenje CO u izdahnutom vazduhu, određivanje BMI </a:t>
            </a:r>
            <a:r>
              <a:rPr lang="x-none" altLang="en-US" sz="240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i </a:t>
            </a:r>
            <a:r>
              <a:rPr lang="x-none" altLang="en-US" sz="2400" smtClean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kompoz</a:t>
            </a:r>
            <a:r>
              <a:rPr lang="en-US" altLang="en-US" sz="2400" smtClean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i</a:t>
            </a:r>
            <a:r>
              <a:rPr lang="x-none" altLang="en-US" sz="2400" smtClean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cije </a:t>
            </a: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tela, saveti lekara</a:t>
            </a:r>
            <a:r>
              <a:rPr lang="en-US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xmlns="" id="{D5BF1AFE-FB7C-4649-AA8E-CCF07A20B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1720" y="274638"/>
            <a:ext cx="7056784" cy="1143000"/>
          </a:xfrm>
        </p:spPr>
        <p:txBody>
          <a:bodyPr/>
          <a:lstStyle/>
          <a:p>
            <a:r>
              <a:rPr lang="sr-Latn-CS" dirty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Planirane aktivnosti</a:t>
            </a:r>
            <a:endParaRPr lang="en-US" dirty="0">
              <a:solidFill>
                <a:srgbClr val="D60093"/>
              </a:solidFill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51675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5000"/>
    </mc:Choice>
    <mc:Fallback>
      <p:transition spd="slow" advTm="15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>
            <a:extLst>
              <a:ext uri="{FF2B5EF4-FFF2-40B4-BE49-F238E27FC236}">
                <a16:creationId xmlns:a16="http://schemas.microsoft.com/office/drawing/2014/main" xmlns="" id="{EA671173-B2FA-44BF-8DDC-57D498FEDF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81000" y="2438400"/>
            <a:ext cx="7696200" cy="31242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0</a:t>
            </a:r>
            <a:r>
              <a:rPr lang="en-US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1</a:t>
            </a: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. </a:t>
            </a:r>
            <a:r>
              <a:rPr lang="en-US" alt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oktobar</a:t>
            </a: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(</a:t>
            </a:r>
            <a:r>
              <a:rPr lang="en-US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pe</a:t>
            </a: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ta</a:t>
            </a:r>
            <a:r>
              <a:rPr lang="en-US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k</a:t>
            </a: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) u </a:t>
            </a:r>
            <a:r>
              <a:rPr lang="en-US" alt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Apoteci</a:t>
            </a:r>
            <a:r>
              <a:rPr lang="en-US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Subotica</a:t>
            </a:r>
            <a:r>
              <a:rPr lang="en-US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, ul. </a:t>
            </a:r>
            <a:r>
              <a:rPr lang="en-US" alt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Matije</a:t>
            </a:r>
            <a:r>
              <a:rPr lang="en-US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en-US" alt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Gupca</a:t>
            </a:r>
            <a:r>
              <a:rPr lang="en-US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26</a:t>
            </a: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, </a:t>
            </a:r>
            <a:r>
              <a:rPr lang="en-US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u </a:t>
            </a:r>
            <a:r>
              <a:rPr lang="en-US" alt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terminu</a:t>
            </a:r>
            <a:r>
              <a:rPr lang="en-US" altLang="en-US" sz="24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x-none" altLang="en-US" sz="24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od </a:t>
            </a:r>
            <a:r>
              <a:rPr lang="en-US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10</a:t>
            </a: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do 14 časova</a:t>
            </a:r>
          </a:p>
          <a:p>
            <a:pPr marL="0" indent="0">
              <a:lnSpc>
                <a:spcPct val="150000"/>
              </a:lnSpc>
              <a:buClr>
                <a:schemeClr val="tx1">
                  <a:lumMod val="50000"/>
                  <a:lumOff val="50000"/>
                </a:schemeClr>
              </a:buClr>
              <a:buNone/>
              <a:defRPr/>
            </a:pPr>
            <a:r>
              <a:rPr lang="x-none" altLang="en-US" sz="2400" dirty="0">
                <a:solidFill>
                  <a:srgbClr val="D60093"/>
                </a:solidFill>
                <a:latin typeface="Book Antiqua" panose="02040602050305030304" pitchFamily="18" charset="0"/>
              </a:rPr>
              <a:t>„P</a:t>
            </a:r>
            <a:r>
              <a:rPr lang="en-US" altLang="en-US" sz="2400" dirty="0" err="1">
                <a:solidFill>
                  <a:srgbClr val="D60093"/>
                </a:solidFill>
                <a:latin typeface="Book Antiqua" panose="02040602050305030304" pitchFamily="18" charset="0"/>
              </a:rPr>
              <a:t>rovera</a:t>
            </a:r>
            <a:r>
              <a:rPr lang="en-US" altLang="en-US" sz="2400" dirty="0">
                <a:solidFill>
                  <a:srgbClr val="D60093"/>
                </a:solidFill>
                <a:latin typeface="Book Antiqua" panose="02040602050305030304" pitchFamily="18" charset="0"/>
              </a:rPr>
              <a:t> </a:t>
            </a:r>
            <a:r>
              <a:rPr lang="en-US" altLang="en-US" sz="2400" dirty="0" err="1">
                <a:solidFill>
                  <a:srgbClr val="D60093"/>
                </a:solidFill>
                <a:latin typeface="Book Antiqua" panose="02040602050305030304" pitchFamily="18" charset="0"/>
              </a:rPr>
              <a:t>interakcije</a:t>
            </a:r>
            <a:r>
              <a:rPr lang="en-US" altLang="en-US" sz="2400" dirty="0">
                <a:solidFill>
                  <a:srgbClr val="D60093"/>
                </a:solidFill>
                <a:latin typeface="Book Antiqua" panose="02040602050305030304" pitchFamily="18" charset="0"/>
              </a:rPr>
              <a:t> </a:t>
            </a:r>
            <a:r>
              <a:rPr lang="en-US" altLang="en-US" sz="2400" dirty="0" err="1">
                <a:solidFill>
                  <a:srgbClr val="D60093"/>
                </a:solidFill>
                <a:latin typeface="Book Antiqua" panose="02040602050305030304" pitchFamily="18" charset="0"/>
              </a:rPr>
              <a:t>lekova</a:t>
            </a:r>
            <a:r>
              <a:rPr lang="en-US" altLang="en-US" sz="2400" dirty="0">
                <a:solidFill>
                  <a:srgbClr val="D60093"/>
                </a:solidFill>
                <a:latin typeface="Book Antiqua" panose="02040602050305030304" pitchFamily="18" charset="0"/>
              </a:rPr>
              <a:t> u </a:t>
            </a:r>
            <a:r>
              <a:rPr lang="en-US" altLang="en-US" sz="2400" dirty="0" err="1">
                <a:solidFill>
                  <a:srgbClr val="D60093"/>
                </a:solidFill>
                <a:latin typeface="Book Antiqua" panose="02040602050305030304" pitchFamily="18" charset="0"/>
              </a:rPr>
              <a:t>terapiji</a:t>
            </a:r>
            <a:r>
              <a:rPr lang="en-US" altLang="en-US" sz="2400" dirty="0">
                <a:solidFill>
                  <a:srgbClr val="D60093"/>
                </a:solidFill>
                <a:latin typeface="Book Antiqua" panose="02040602050305030304" pitchFamily="18" charset="0"/>
              </a:rPr>
              <a:t> </a:t>
            </a:r>
            <a:r>
              <a:rPr lang="en-US" altLang="en-US" sz="2400" dirty="0" err="1">
                <a:solidFill>
                  <a:srgbClr val="D60093"/>
                </a:solidFill>
                <a:latin typeface="Book Antiqua" panose="02040602050305030304" pitchFamily="18" charset="0"/>
              </a:rPr>
              <a:t>obolelih</a:t>
            </a:r>
            <a:r>
              <a:rPr lang="en-US" altLang="en-US" sz="2400" dirty="0">
                <a:solidFill>
                  <a:srgbClr val="D60093"/>
                </a:solidFill>
                <a:latin typeface="Book Antiqua" panose="02040602050305030304" pitchFamily="18" charset="0"/>
              </a:rPr>
              <a:t> </a:t>
            </a:r>
            <a:r>
              <a:rPr lang="x-none" altLang="en-US" sz="2400" dirty="0">
                <a:solidFill>
                  <a:srgbClr val="D60093"/>
                </a:solidFill>
                <a:latin typeface="Book Antiqua" panose="02040602050305030304" pitchFamily="18" charset="0"/>
              </a:rPr>
              <a:t>ž</a:t>
            </a:r>
            <a:r>
              <a:rPr lang="en-US" altLang="en-US" sz="2400" dirty="0" err="1">
                <a:solidFill>
                  <a:srgbClr val="D60093"/>
                </a:solidFill>
                <a:latin typeface="Book Antiqua" panose="02040602050305030304" pitchFamily="18" charset="0"/>
              </a:rPr>
              <a:t>ena</a:t>
            </a:r>
            <a:r>
              <a:rPr lang="x-none" altLang="en-US" sz="2400" dirty="0">
                <a:solidFill>
                  <a:srgbClr val="D60093"/>
                </a:solidFill>
                <a:latin typeface="Book Antiqua" panose="02040602050305030304" pitchFamily="18" charset="0"/>
              </a:rPr>
              <a:t>“</a:t>
            </a:r>
          </a:p>
          <a:p>
            <a:pPr marL="0" indent="0">
              <a:lnSpc>
                <a:spcPct val="150000"/>
              </a:lnSpc>
              <a:buClr>
                <a:schemeClr val="tx1">
                  <a:lumMod val="50000"/>
                  <a:lumOff val="50000"/>
                </a:schemeClr>
              </a:buClr>
              <a:buNone/>
              <a:defRPr/>
            </a:pP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- saveti farmaceuta</a:t>
            </a:r>
            <a:r>
              <a:rPr lang="en-US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 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xmlns="" id="{D5BF1AFE-FB7C-4649-AA8E-CCF07A20B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1720" y="274638"/>
            <a:ext cx="7056784" cy="1143000"/>
          </a:xfrm>
        </p:spPr>
        <p:txBody>
          <a:bodyPr/>
          <a:lstStyle/>
          <a:p>
            <a:r>
              <a:rPr lang="sr-Latn-CS" dirty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Planirane aktivnosti</a:t>
            </a:r>
            <a:endParaRPr lang="en-US" dirty="0">
              <a:solidFill>
                <a:srgbClr val="D60093"/>
              </a:solidFill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78484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5000"/>
    </mc:Choice>
    <mc:Fallback>
      <p:transition spd="slow" advTm="15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xmlns="" id="{D5BF1AFE-FB7C-4649-AA8E-CCF07A20B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1720" y="274638"/>
            <a:ext cx="7056784" cy="1143000"/>
          </a:xfrm>
        </p:spPr>
        <p:txBody>
          <a:bodyPr/>
          <a:lstStyle/>
          <a:p>
            <a:r>
              <a:rPr lang="sr-Latn-CS" dirty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Organizatori i partneri:</a:t>
            </a:r>
            <a:endParaRPr lang="en-US" dirty="0">
              <a:solidFill>
                <a:srgbClr val="D60093"/>
              </a:solidFill>
              <a:latin typeface="Book Antiqua" panose="02040602050305030304" pitchFamily="18" charset="0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303A2BDE-3EBE-439C-947A-3F83F12435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04800" y="3073835"/>
            <a:ext cx="4244280" cy="3707965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Zavod za javno zdravlje Subotica</a:t>
            </a:r>
          </a:p>
          <a:p>
            <a:pPr>
              <a:lnSpc>
                <a:spcPct val="150000"/>
              </a:lnSpc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DZ Subotica</a:t>
            </a:r>
          </a:p>
          <a:p>
            <a:pPr>
              <a:lnSpc>
                <a:spcPct val="150000"/>
              </a:lnSpc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Apoteka Subotica</a:t>
            </a:r>
          </a:p>
          <a:p>
            <a:pPr>
              <a:lnSpc>
                <a:spcPct val="150000"/>
              </a:lnSpc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Opšta bolnica Subotica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</a:pPr>
            <a:endParaRPr lang="en-US" sz="2400" dirty="0">
              <a:solidFill>
                <a:schemeClr val="tx1">
                  <a:lumMod val="50000"/>
                  <a:lumOff val="50000"/>
                </a:schemeClr>
              </a:solidFill>
              <a:latin typeface="Book Antiqua" panose="02040602050305030304" pitchFamily="18" charset="0"/>
            </a:endParaRPr>
          </a:p>
        </p:txBody>
      </p:sp>
      <p:sp>
        <p:nvSpPr>
          <p:cNvPr id="7" name="Content Placeholder 7">
            <a:extLst>
              <a:ext uri="{FF2B5EF4-FFF2-40B4-BE49-F238E27FC236}">
                <a16:creationId xmlns:a16="http://schemas.microsoft.com/office/drawing/2014/main" xmlns="" id="{988B31A5-7096-4166-BA00-596E700678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00600" y="3094795"/>
            <a:ext cx="4244280" cy="3687005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UG „Jedna uz drugu“</a:t>
            </a:r>
          </a:p>
          <a:p>
            <a:pPr>
              <a:lnSpc>
                <a:spcPct val="150000"/>
              </a:lnSpc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CK Subotica</a:t>
            </a:r>
          </a:p>
          <a:p>
            <a:pPr>
              <a:lnSpc>
                <a:spcPct val="150000"/>
              </a:lnSpc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Društvo za borbu protiv raka Grada Subotice</a:t>
            </a:r>
          </a:p>
          <a:p>
            <a:pPr>
              <a:lnSpc>
                <a:spcPct val="150000"/>
              </a:lnSpc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x-none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ook Antiqua" panose="02040602050305030304" pitchFamily="18" charset="0"/>
              </a:rPr>
              <a:t>mediji</a:t>
            </a:r>
            <a:endParaRPr lang="sr-Latn-CS" altLang="en-US" sz="2400" dirty="0">
              <a:solidFill>
                <a:schemeClr val="tx1">
                  <a:lumMod val="50000"/>
                  <a:lumOff val="50000"/>
                </a:schemeClr>
              </a:solidFill>
              <a:latin typeface="Book Antiqua" panose="02040602050305030304" pitchFamily="18" charset="0"/>
            </a:endParaRPr>
          </a:p>
          <a:p>
            <a:pPr>
              <a:buClr>
                <a:schemeClr val="tx1">
                  <a:lumMod val="50000"/>
                  <a:lumOff val="50000"/>
                </a:schemeClr>
              </a:buClr>
            </a:pPr>
            <a:endParaRPr lang="en-US" sz="2400" dirty="0">
              <a:solidFill>
                <a:schemeClr val="tx1">
                  <a:lumMod val="50000"/>
                  <a:lumOff val="50000"/>
                </a:schemeClr>
              </a:solidFill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3800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5000"/>
    </mc:Choice>
    <mc:Fallback>
      <p:transition spd="slow" advTm="15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t="-9000" r="34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75448" y="744239"/>
            <a:ext cx="4789040" cy="5853113"/>
          </a:xfrm>
        </p:spPr>
        <p:txBody>
          <a:bodyPr>
            <a:normAutofit/>
          </a:bodyPr>
          <a:lstStyle/>
          <a:p>
            <a:pPr marL="0" lvl="0" indent="0" algn="ctr" fontAlgn="base">
              <a:spcBef>
                <a:spcPct val="50000"/>
              </a:spcBef>
              <a:spcAft>
                <a:spcPct val="0"/>
              </a:spcAft>
              <a:buNone/>
            </a:pPr>
            <a:r>
              <a:rPr lang="en-US" sz="3000" dirty="0">
                <a:solidFill>
                  <a:srgbClr val="D60093"/>
                </a:solidFill>
                <a:latin typeface="Book Antiqua" panose="02040602050305030304" pitchFamily="18" charset="0"/>
              </a:rPr>
              <a:t>I</a:t>
            </a:r>
            <a:r>
              <a:rPr lang="sr-Latn-CS" sz="3000" dirty="0">
                <a:solidFill>
                  <a:srgbClr val="D60093"/>
                </a:solidFill>
                <a:latin typeface="Book Antiqua" panose="02040602050305030304" pitchFamily="18" charset="0"/>
              </a:rPr>
              <a:t>nformisana i edukovana žena</a:t>
            </a:r>
          </a:p>
          <a:p>
            <a:pPr marL="0" lvl="0" indent="0" fontAlgn="base">
              <a:spcBef>
                <a:spcPct val="50000"/>
              </a:spcBef>
              <a:spcAft>
                <a:spcPct val="0"/>
              </a:spcAft>
              <a:buNone/>
            </a:pPr>
            <a:r>
              <a:rPr lang="sr-Latn-CS" sz="3000" dirty="0">
                <a:solidFill>
                  <a:srgbClr val="D60093"/>
                </a:solidFill>
                <a:latin typeface="Book Antiqua" panose="02040602050305030304" pitchFamily="18" charset="0"/>
              </a:rPr>
              <a:t>		</a:t>
            </a:r>
          </a:p>
          <a:p>
            <a:pPr marL="0" lvl="0" indent="0" algn="ctr" fontAlgn="base">
              <a:spcBef>
                <a:spcPct val="50000"/>
              </a:spcBef>
              <a:spcAft>
                <a:spcPct val="0"/>
              </a:spcAft>
              <a:buNone/>
            </a:pPr>
            <a:r>
              <a:rPr lang="sr-Latn-CS" sz="3000" dirty="0">
                <a:solidFill>
                  <a:srgbClr val="D60093"/>
                </a:solidFill>
                <a:latin typeface="Book Antiqua" panose="02040602050305030304" pitchFamily="18" charset="0"/>
              </a:rPr>
              <a:t>brine o svom zdravlju,</a:t>
            </a:r>
          </a:p>
          <a:p>
            <a:pPr marL="0" lvl="0" indent="0" fontAlgn="base">
              <a:spcBef>
                <a:spcPct val="50000"/>
              </a:spcBef>
              <a:spcAft>
                <a:spcPct val="0"/>
              </a:spcAft>
              <a:buNone/>
            </a:pPr>
            <a:r>
              <a:rPr lang="sr-Latn-CS" sz="3000" dirty="0">
                <a:solidFill>
                  <a:srgbClr val="D60093"/>
                </a:solidFill>
                <a:latin typeface="Book Antiqua" panose="02040602050305030304" pitchFamily="18" charset="0"/>
              </a:rPr>
              <a:t>		</a:t>
            </a:r>
          </a:p>
          <a:p>
            <a:pPr marL="0" lvl="0" indent="0" algn="ctr" fontAlgn="base">
              <a:spcBef>
                <a:spcPct val="50000"/>
              </a:spcBef>
              <a:spcAft>
                <a:spcPct val="0"/>
              </a:spcAft>
              <a:buNone/>
            </a:pPr>
            <a:r>
              <a:rPr lang="sr-Latn-CS" sz="3000" dirty="0">
                <a:solidFill>
                  <a:srgbClr val="D60093"/>
                </a:solidFill>
                <a:latin typeface="Book Antiqua" panose="02040602050305030304" pitchFamily="18" charset="0"/>
              </a:rPr>
              <a:t>odlazi lekaru i</a:t>
            </a:r>
          </a:p>
          <a:p>
            <a:pPr marL="0" lvl="0" indent="0" fontAlgn="base">
              <a:spcBef>
                <a:spcPct val="50000"/>
              </a:spcBef>
              <a:spcAft>
                <a:spcPct val="0"/>
              </a:spcAft>
              <a:buNone/>
            </a:pPr>
            <a:r>
              <a:rPr lang="sr-Latn-CS" sz="3000" dirty="0">
                <a:solidFill>
                  <a:srgbClr val="D60093"/>
                </a:solidFill>
                <a:latin typeface="Book Antiqua" panose="02040602050305030304" pitchFamily="18" charset="0"/>
              </a:rPr>
              <a:t>		</a:t>
            </a:r>
          </a:p>
          <a:p>
            <a:pPr marL="0" lvl="0" indent="0" fontAlgn="base">
              <a:spcBef>
                <a:spcPct val="50000"/>
              </a:spcBef>
              <a:spcAft>
                <a:spcPct val="0"/>
              </a:spcAft>
              <a:buNone/>
            </a:pPr>
            <a:r>
              <a:rPr lang="sr-Latn-CS" sz="3000" dirty="0">
                <a:solidFill>
                  <a:srgbClr val="D60093"/>
                </a:solidFill>
                <a:latin typeface="Book Antiqua" panose="02040602050305030304" pitchFamily="18" charset="0"/>
              </a:rPr>
              <a:t>     ZDRAVA I SREĆNA JE!</a:t>
            </a:r>
          </a:p>
          <a:p>
            <a:endParaRPr lang="en-US" sz="3000" dirty="0">
              <a:solidFill>
                <a:srgbClr val="D60093"/>
              </a:solidFill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85802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10000"/>
    </mc:Choice>
    <mc:Fallback>
      <p:transition spd="slow" advClick="0" advTm="10000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1348</TotalTime>
  <Words>681</Words>
  <Application>Microsoft Office PowerPoint</Application>
  <PresentationFormat>On-screen Show (4:3)</PresentationFormat>
  <Paragraphs>101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PINK OKTOBAR mesec borbe protiv raka dojke</vt:lpstr>
      <vt:lpstr>Cilj obeležavanja</vt:lpstr>
      <vt:lpstr>Zastupljenost raka dojke</vt:lpstr>
      <vt:lpstr>Zastupljenost raka dojke</vt:lpstr>
      <vt:lpstr>Zastupljenost raka dojke</vt:lpstr>
      <vt:lpstr>Uzroci raka dojke</vt:lpstr>
      <vt:lpstr>Najznačajniji faktori rizika</vt:lpstr>
      <vt:lpstr>Prevencija raka dojke</vt:lpstr>
      <vt:lpstr>Prevencija raka dojke</vt:lpstr>
      <vt:lpstr>Prevencija raka dojke</vt:lpstr>
      <vt:lpstr>Zašto skrining?</vt:lpstr>
      <vt:lpstr>Zašto skrining?</vt:lpstr>
      <vt:lpstr>Planirane aktivnosti</vt:lpstr>
      <vt:lpstr>Planirane aktivnosti</vt:lpstr>
      <vt:lpstr>Planirane aktivnosti</vt:lpstr>
      <vt:lpstr>Organizatori i partneri:</vt:lpstr>
      <vt:lpstr>Slide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Maja</dc:creator>
  <cp:lastModifiedBy>promocija</cp:lastModifiedBy>
  <cp:revision>81</cp:revision>
  <dcterms:created xsi:type="dcterms:W3CDTF">2018-10-15T06:27:45Z</dcterms:created>
  <dcterms:modified xsi:type="dcterms:W3CDTF">2021-09-28T10:34:16Z</dcterms:modified>
</cp:coreProperties>
</file>